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10287000" cx="18288000"/>
  <p:notesSz cx="6858000" cy="9144000"/>
  <p:embeddedFontLst>
    <p:embeddedFont>
      <p:font typeface="Roboto"/>
      <p:regular r:id="rId47"/>
      <p:bold r:id="rId48"/>
      <p:italic r:id="rId49"/>
      <p:boldItalic r:id="rId50"/>
    </p:embeddedFont>
    <p:embeddedFont>
      <p:font typeface="Poppins"/>
      <p:regular r:id="rId51"/>
      <p:bold r:id="rId52"/>
      <p:italic r:id="rId53"/>
      <p:boldItalic r:id="rId54"/>
    </p:embeddedFont>
    <p:embeddedFont>
      <p:font typeface="Poppins SemiBold"/>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59" roundtripDataSignature="AMtx7mgKcb+X9dEFby6gzQJM280Aix3oQ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Poppins-regular.fntdata"/><Relationship Id="rId50" Type="http://schemas.openxmlformats.org/officeDocument/2006/relationships/font" Target="fonts/Roboto-boldItalic.fntdata"/><Relationship Id="rId53" Type="http://schemas.openxmlformats.org/officeDocument/2006/relationships/font" Target="fonts/Poppins-italic.fntdata"/><Relationship Id="rId52" Type="http://schemas.openxmlformats.org/officeDocument/2006/relationships/font" Target="fonts/Poppins-bold.fntdata"/><Relationship Id="rId11" Type="http://schemas.openxmlformats.org/officeDocument/2006/relationships/slide" Target="slides/slide6.xml"/><Relationship Id="rId55" Type="http://schemas.openxmlformats.org/officeDocument/2006/relationships/font" Target="fonts/PoppinsSemiBold-regular.fntdata"/><Relationship Id="rId10" Type="http://schemas.openxmlformats.org/officeDocument/2006/relationships/slide" Target="slides/slide5.xml"/><Relationship Id="rId54" Type="http://schemas.openxmlformats.org/officeDocument/2006/relationships/font" Target="fonts/Poppins-boldItalic.fntdata"/><Relationship Id="rId13" Type="http://schemas.openxmlformats.org/officeDocument/2006/relationships/slide" Target="slides/slide8.xml"/><Relationship Id="rId57" Type="http://schemas.openxmlformats.org/officeDocument/2006/relationships/font" Target="fonts/PoppinsSemiBold-italic.fntdata"/><Relationship Id="rId12" Type="http://schemas.openxmlformats.org/officeDocument/2006/relationships/slide" Target="slides/slide7.xml"/><Relationship Id="rId56" Type="http://schemas.openxmlformats.org/officeDocument/2006/relationships/font" Target="fonts/PoppinsSemiBold-bold.fntdata"/><Relationship Id="rId15" Type="http://schemas.openxmlformats.org/officeDocument/2006/relationships/slide" Target="slides/slide10.xml"/><Relationship Id="rId59" Type="http://customschemas.google.com/relationships/presentationmetadata" Target="metadata"/><Relationship Id="rId14" Type="http://schemas.openxmlformats.org/officeDocument/2006/relationships/slide" Target="slides/slide9.xml"/><Relationship Id="rId58" Type="http://schemas.openxmlformats.org/officeDocument/2006/relationships/font" Target="fonts/PoppinsSemiBold-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E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d524315979_0_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1" name="Google Shape;331;g2d524315979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d524315979_0_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9" name="Google Shape;359;g2d524315979_0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d524315979_0_1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7" name="Google Shape;387;g2d524315979_0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d524315979_0_1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5" name="Google Shape;415;g2d524315979_0_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d5a213c68b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g2d5a213c68b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2" name="Google Shape;47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6" name="Google Shape;49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3" name="Google Shape;52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1" name="Google Shape;55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9" name="Google Shape;57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 name="Google Shape;11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7" name="Google Shape;60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5" name="Google Shape;63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9" name="Google Shape;65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7" name="Google Shape;68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5" name="Google Shape;71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3" name="Google Shape;74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1" name="Google Shape;77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9" name="Google Shape;79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7" name="Google Shape;827;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2d5227413d3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1" name="Google Shape;851;g2d5227413d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 name="Google Shape;14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2d525088810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9" name="Google Shape;879;g2d52508881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2d525088810_0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7" name="Google Shape;907;g2d525088810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2d525088810_0_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5" name="Google Shape;935;g2d525088810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2d525088810_0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3" name="Google Shape;963;g2d525088810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2d525088810_0_1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1" name="Google Shape;991;g2d525088810_0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9" name="Google Shape;1019;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p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3" name="Google Shape;1043;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p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0" name="Google Shape;1070;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p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7" name="Google Shape;1097;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5" name="Google Shape;1125;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5" name="Google Shape;16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p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9" name="Google Shape;1149;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p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6" name="Google Shape;1176;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5" name="Google Shape;19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3" name="Google Shape;22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1" name="Google Shape;251;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d524315979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5" name="Google Shape;275;g2d52431597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d524315979_0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3" name="Google Shape;303;g2d524315979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3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3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2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2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22" name="Google Shape;22;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8" name="Google Shape;28;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2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2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4" name="Google Shape;34;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0" name="Google Shape;40;p2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1" name="Google Shape;41;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2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7" name="Google Shape;47;p2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8" name="Google Shape;48;p2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9" name="Google Shape;49;p2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0" name="Google Shape;50;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1" name="Google Shape;61;p3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2" name="Google Shape;62;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1"/>
          <p:cNvSpPr/>
          <p:nvPr>
            <p:ph idx="2" type="pic"/>
          </p:nvPr>
        </p:nvSpPr>
        <p:spPr>
          <a:xfrm>
            <a:off x="1792288" y="612775"/>
            <a:ext cx="5486400" cy="4114800"/>
          </a:xfrm>
          <a:prstGeom prst="rect">
            <a:avLst/>
          </a:prstGeom>
          <a:noFill/>
          <a:ln>
            <a:noFill/>
          </a:ln>
        </p:spPr>
      </p:sp>
      <p:sp>
        <p:nvSpPr>
          <p:cNvPr id="68" name="Google Shape;68;p3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9" name="Google Shape;69;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mc:Choice Requires="p14">
      <p:transition spd="slow" p14:dur="15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7.png"/><Relationship Id="rId5"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8.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8.png"/><Relationship Id="rId4" Type="http://schemas.openxmlformats.org/officeDocument/2006/relationships/image" Target="../media/image32.png"/><Relationship Id="rId5"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jpg"/><Relationship Id="rId4" Type="http://schemas.openxmlformats.org/officeDocument/2006/relationships/hyperlink" Target="https://catalog.data.gov/dataset/iowa-liquor-sales"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8.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8.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8.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8.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8.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8.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p:nvPr/>
        </p:nvSpPr>
        <p:spPr>
          <a:xfrm>
            <a:off x="10894143" y="0"/>
            <a:ext cx="7773055" cy="10447248"/>
          </a:xfrm>
          <a:custGeom>
            <a:rect b="b" l="l" r="r" t="t"/>
            <a:pathLst>
              <a:path extrusionOk="0" h="35216210" w="26201877">
                <a:moveTo>
                  <a:pt x="4259326" y="0"/>
                </a:moveTo>
                <a:lnTo>
                  <a:pt x="0" y="12798171"/>
                </a:lnTo>
                <a:lnTo>
                  <a:pt x="12784709" y="35216210"/>
                </a:lnTo>
                <a:lnTo>
                  <a:pt x="26201877" y="35216210"/>
                </a:lnTo>
                <a:lnTo>
                  <a:pt x="26201877" y="0"/>
                </a:lnTo>
                <a:close/>
              </a:path>
            </a:pathLst>
          </a:custGeom>
          <a:blipFill rotWithShape="1">
            <a:blip r:embed="rId3">
              <a:alphaModFix/>
            </a:blip>
            <a:stretch>
              <a:fillRect b="0" l="-47150" r="-54373"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89" name="Google Shape;89;p1"/>
          <p:cNvGrpSpPr/>
          <p:nvPr/>
        </p:nvGrpSpPr>
        <p:grpSpPr>
          <a:xfrm>
            <a:off x="9638636" y="8246450"/>
            <a:ext cx="3389448" cy="2965767"/>
            <a:chOff x="0" y="0"/>
            <a:chExt cx="812800" cy="711200"/>
          </a:xfrm>
        </p:grpSpPr>
        <p:sp>
          <p:nvSpPr>
            <p:cNvPr id="90" name="Google Shape;90;p1"/>
            <p:cNvSpPr/>
            <p:nvPr/>
          </p:nvSpPr>
          <p:spPr>
            <a:xfrm>
              <a:off x="0" y="0"/>
              <a:ext cx="812800" cy="711200"/>
            </a:xfrm>
            <a:custGeom>
              <a:rect b="b" l="l" r="r" t="t"/>
              <a:pathLst>
                <a:path extrusionOk="0" h="711200" w="812800">
                  <a:moveTo>
                    <a:pt x="406400" y="0"/>
                  </a:moveTo>
                  <a:lnTo>
                    <a:pt x="812800" y="711200"/>
                  </a:lnTo>
                  <a:lnTo>
                    <a:pt x="0" y="711200"/>
                  </a:lnTo>
                  <a:lnTo>
                    <a:pt x="406400"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1" name="Google Shape;91;p1"/>
            <p:cNvSpPr txBox="1"/>
            <p:nvPr/>
          </p:nvSpPr>
          <p:spPr>
            <a:xfrm>
              <a:off x="127000" y="292100"/>
              <a:ext cx="558800" cy="368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92" name="Google Shape;92;p1"/>
          <p:cNvGrpSpPr/>
          <p:nvPr/>
        </p:nvGrpSpPr>
        <p:grpSpPr>
          <a:xfrm rot="3614395">
            <a:off x="6146507" y="8243466"/>
            <a:ext cx="11928623" cy="1010419"/>
            <a:chOff x="0" y="-38100"/>
            <a:chExt cx="3139792" cy="265958"/>
          </a:xfrm>
        </p:grpSpPr>
        <p:sp>
          <p:nvSpPr>
            <p:cNvPr id="93" name="Google Shape;93;p1"/>
            <p:cNvSpPr/>
            <p:nvPr/>
          </p:nvSpPr>
          <p:spPr>
            <a:xfrm>
              <a:off x="0" y="0"/>
              <a:ext cx="3139792" cy="227858"/>
            </a:xfrm>
            <a:custGeom>
              <a:rect b="b" l="l" r="r" t="t"/>
              <a:pathLst>
                <a:path extrusionOk="0" h="227858" w="3139792">
                  <a:moveTo>
                    <a:pt x="2936592" y="0"/>
                  </a:moveTo>
                  <a:lnTo>
                    <a:pt x="0" y="0"/>
                  </a:lnTo>
                  <a:lnTo>
                    <a:pt x="203200" y="227858"/>
                  </a:lnTo>
                  <a:lnTo>
                    <a:pt x="3139792" y="227858"/>
                  </a:lnTo>
                  <a:lnTo>
                    <a:pt x="2936592"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4" name="Google Shape;94;p1"/>
            <p:cNvSpPr txBox="1"/>
            <p:nvPr/>
          </p:nvSpPr>
          <p:spPr>
            <a:xfrm>
              <a:off x="101600" y="-38100"/>
              <a:ext cx="2936592" cy="2659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95" name="Google Shape;95;p1"/>
          <p:cNvGrpSpPr/>
          <p:nvPr/>
        </p:nvGrpSpPr>
        <p:grpSpPr>
          <a:xfrm rot="-4292735">
            <a:off x="4466287" y="-3820890"/>
            <a:ext cx="9386553" cy="5750582"/>
            <a:chOff x="0" y="-38100"/>
            <a:chExt cx="435643" cy="266892"/>
          </a:xfrm>
        </p:grpSpPr>
        <p:sp>
          <p:nvSpPr>
            <p:cNvPr id="96" name="Google Shape;96;p1"/>
            <p:cNvSpPr/>
            <p:nvPr/>
          </p:nvSpPr>
          <p:spPr>
            <a:xfrm>
              <a:off x="0" y="0"/>
              <a:ext cx="435643" cy="228792"/>
            </a:xfrm>
            <a:custGeom>
              <a:rect b="b" l="l" r="r" t="t"/>
              <a:pathLst>
                <a:path extrusionOk="0" h="228792" w="435643">
                  <a:moveTo>
                    <a:pt x="203200" y="0"/>
                  </a:moveTo>
                  <a:lnTo>
                    <a:pt x="435643" y="0"/>
                  </a:lnTo>
                  <a:lnTo>
                    <a:pt x="232443" y="228792"/>
                  </a:lnTo>
                  <a:lnTo>
                    <a:pt x="0" y="228792"/>
                  </a:lnTo>
                  <a:lnTo>
                    <a:pt x="203200"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7" name="Google Shape;97;p1"/>
            <p:cNvSpPr txBox="1"/>
            <p:nvPr/>
          </p:nvSpPr>
          <p:spPr>
            <a:xfrm>
              <a:off x="101600" y="-38100"/>
              <a:ext cx="232443" cy="26689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98" name="Google Shape;98;p1"/>
          <p:cNvGrpSpPr/>
          <p:nvPr/>
        </p:nvGrpSpPr>
        <p:grpSpPr>
          <a:xfrm rot="3614395">
            <a:off x="3503747" y="4543530"/>
            <a:ext cx="14927679" cy="1010419"/>
            <a:chOff x="0" y="-38100"/>
            <a:chExt cx="3929188" cy="265958"/>
          </a:xfrm>
        </p:grpSpPr>
        <p:sp>
          <p:nvSpPr>
            <p:cNvPr id="99" name="Google Shape;99;p1"/>
            <p:cNvSpPr/>
            <p:nvPr/>
          </p:nvSpPr>
          <p:spPr>
            <a:xfrm>
              <a:off x="0" y="0"/>
              <a:ext cx="3929188" cy="227858"/>
            </a:xfrm>
            <a:custGeom>
              <a:rect b="b" l="l" r="r" t="t"/>
              <a:pathLst>
                <a:path extrusionOk="0" h="227858" w="3929188">
                  <a:moveTo>
                    <a:pt x="3725988" y="0"/>
                  </a:moveTo>
                  <a:lnTo>
                    <a:pt x="0" y="0"/>
                  </a:lnTo>
                  <a:lnTo>
                    <a:pt x="203200" y="227858"/>
                  </a:lnTo>
                  <a:lnTo>
                    <a:pt x="3929188" y="227858"/>
                  </a:lnTo>
                  <a:lnTo>
                    <a:pt x="3725988"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0" name="Google Shape;100;p1"/>
            <p:cNvSpPr txBox="1"/>
            <p:nvPr/>
          </p:nvSpPr>
          <p:spPr>
            <a:xfrm>
              <a:off x="101600" y="-38100"/>
              <a:ext cx="3725988" cy="2659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01" name="Google Shape;101;p1"/>
          <p:cNvGrpSpPr/>
          <p:nvPr/>
        </p:nvGrpSpPr>
        <p:grpSpPr>
          <a:xfrm rot="-7180252">
            <a:off x="8749952" y="6169173"/>
            <a:ext cx="1433634" cy="692441"/>
            <a:chOff x="0" y="-38100"/>
            <a:chExt cx="812800" cy="392580"/>
          </a:xfrm>
        </p:grpSpPr>
        <p:sp>
          <p:nvSpPr>
            <p:cNvPr id="102" name="Google Shape;102;p1"/>
            <p:cNvSpPr/>
            <p:nvPr/>
          </p:nvSpPr>
          <p:spPr>
            <a:xfrm>
              <a:off x="0" y="0"/>
              <a:ext cx="812800" cy="354480"/>
            </a:xfrm>
            <a:custGeom>
              <a:rect b="b" l="l" r="r" t="t"/>
              <a:pathLst>
                <a:path extrusionOk="0" h="354480" w="812800">
                  <a:moveTo>
                    <a:pt x="609600" y="0"/>
                  </a:moveTo>
                  <a:lnTo>
                    <a:pt x="0" y="0"/>
                  </a:lnTo>
                  <a:lnTo>
                    <a:pt x="203200" y="354480"/>
                  </a:lnTo>
                  <a:lnTo>
                    <a:pt x="812800" y="354480"/>
                  </a:lnTo>
                  <a:lnTo>
                    <a:pt x="609600"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3" name="Google Shape;103;p1"/>
            <p:cNvSpPr txBox="1"/>
            <p:nvPr/>
          </p:nvSpPr>
          <p:spPr>
            <a:xfrm>
              <a:off x="101600" y="-38100"/>
              <a:ext cx="609600" cy="39258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04" name="Google Shape;104;p1"/>
          <p:cNvGrpSpPr/>
          <p:nvPr/>
        </p:nvGrpSpPr>
        <p:grpSpPr>
          <a:xfrm rot="-7180252">
            <a:off x="9435940" y="7374506"/>
            <a:ext cx="1433634" cy="692441"/>
            <a:chOff x="0" y="-38100"/>
            <a:chExt cx="812800" cy="392580"/>
          </a:xfrm>
        </p:grpSpPr>
        <p:sp>
          <p:nvSpPr>
            <p:cNvPr id="105" name="Google Shape;105;p1"/>
            <p:cNvSpPr/>
            <p:nvPr/>
          </p:nvSpPr>
          <p:spPr>
            <a:xfrm>
              <a:off x="0" y="0"/>
              <a:ext cx="812800" cy="354480"/>
            </a:xfrm>
            <a:custGeom>
              <a:rect b="b" l="l" r="r" t="t"/>
              <a:pathLst>
                <a:path extrusionOk="0" h="354480" w="812800">
                  <a:moveTo>
                    <a:pt x="609600" y="0"/>
                  </a:moveTo>
                  <a:lnTo>
                    <a:pt x="0" y="0"/>
                  </a:lnTo>
                  <a:lnTo>
                    <a:pt x="203200" y="354480"/>
                  </a:lnTo>
                  <a:lnTo>
                    <a:pt x="812800" y="354480"/>
                  </a:lnTo>
                  <a:lnTo>
                    <a:pt x="609600"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6" name="Google Shape;106;p1"/>
            <p:cNvSpPr txBox="1"/>
            <p:nvPr/>
          </p:nvSpPr>
          <p:spPr>
            <a:xfrm>
              <a:off x="101600" y="-38100"/>
              <a:ext cx="609600" cy="39258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07" name="Google Shape;107;p1"/>
          <p:cNvSpPr txBox="1"/>
          <p:nvPr/>
        </p:nvSpPr>
        <p:spPr>
          <a:xfrm>
            <a:off x="678369" y="4465106"/>
            <a:ext cx="8817595" cy="615553"/>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000"/>
              <a:buFont typeface="Arial"/>
              <a:buNone/>
            </a:pPr>
            <a:r>
              <a:rPr b="1" i="0" lang="es-ES" sz="4000" u="none" cap="none" strike="noStrike">
                <a:solidFill>
                  <a:srgbClr val="000000"/>
                </a:solidFill>
                <a:latin typeface="Poppins"/>
                <a:ea typeface="Poppins"/>
                <a:cs typeface="Poppins"/>
                <a:sym typeface="Poppins"/>
              </a:rPr>
              <a:t>Proyecto Iowa Liquor Sales</a:t>
            </a:r>
            <a:endParaRPr b="0" i="0" sz="1400" u="none" cap="none" strike="noStrike">
              <a:solidFill>
                <a:srgbClr val="000000"/>
              </a:solidFill>
              <a:latin typeface="Arial"/>
              <a:ea typeface="Arial"/>
              <a:cs typeface="Arial"/>
              <a:sym typeface="Arial"/>
            </a:endParaRPr>
          </a:p>
        </p:txBody>
      </p:sp>
      <p:sp>
        <p:nvSpPr>
          <p:cNvPr id="108" name="Google Shape;108;p1"/>
          <p:cNvSpPr txBox="1"/>
          <p:nvPr/>
        </p:nvSpPr>
        <p:spPr>
          <a:xfrm>
            <a:off x="1040007" y="7013066"/>
            <a:ext cx="8249289" cy="2539798"/>
          </a:xfrm>
          <a:prstGeom prst="rect">
            <a:avLst/>
          </a:prstGeom>
          <a:noFill/>
          <a:ln>
            <a:noFill/>
          </a:ln>
        </p:spPr>
        <p:txBody>
          <a:bodyPr anchorCtr="0" anchor="t" bIns="0" lIns="0" spcFirstLastPara="1" rIns="0" wrap="square" tIns="0">
            <a:spAutoFit/>
          </a:bodyPr>
          <a:lstStyle/>
          <a:p>
            <a:pPr indent="0" lvl="0" marL="0" marR="0" rtl="0" algn="l">
              <a:lnSpc>
                <a:spcPct val="113976"/>
              </a:lnSpc>
              <a:spcBef>
                <a:spcPts val="0"/>
              </a:spcBef>
              <a:spcAft>
                <a:spcPts val="0"/>
              </a:spcAft>
              <a:buClr>
                <a:srgbClr val="000000"/>
              </a:buClr>
              <a:buSzPts val="3277"/>
              <a:buFont typeface="Arial"/>
              <a:buNone/>
            </a:pPr>
            <a:r>
              <a:rPr b="1" i="0" lang="es-ES" sz="3277" u="none" cap="none" strike="noStrike">
                <a:solidFill>
                  <a:srgbClr val="000000"/>
                </a:solidFill>
                <a:latin typeface="Poppins SemiBold"/>
                <a:ea typeface="Poppins SemiBold"/>
                <a:cs typeface="Poppins SemiBold"/>
                <a:sym typeface="Poppins SemiBold"/>
              </a:rPr>
              <a:t>Integrantes: </a:t>
            </a:r>
            <a:endParaRPr/>
          </a:p>
          <a:p>
            <a:pPr indent="-457200" lvl="0" marL="457200" marR="0" rtl="0" algn="l">
              <a:lnSpc>
                <a:spcPct val="113976"/>
              </a:lnSpc>
              <a:spcBef>
                <a:spcPts val="0"/>
              </a:spcBef>
              <a:spcAft>
                <a:spcPts val="0"/>
              </a:spcAft>
              <a:buClr>
                <a:srgbClr val="000000"/>
              </a:buClr>
              <a:buSzPts val="2800"/>
              <a:buFont typeface="Arial"/>
              <a:buChar char="•"/>
            </a:pPr>
            <a:r>
              <a:rPr b="1" i="0" lang="es-ES" sz="2800" u="none" cap="none" strike="noStrike">
                <a:solidFill>
                  <a:srgbClr val="000000"/>
                </a:solidFill>
                <a:latin typeface="Poppins SemiBold"/>
                <a:ea typeface="Poppins SemiBold"/>
                <a:cs typeface="Poppins SemiBold"/>
                <a:sym typeface="Poppins SemiBold"/>
              </a:rPr>
              <a:t>Claudia De la hoz</a:t>
            </a:r>
            <a:endParaRPr/>
          </a:p>
          <a:p>
            <a:pPr indent="-457200" lvl="0" marL="457200" marR="0" rtl="0" algn="l">
              <a:lnSpc>
                <a:spcPct val="113976"/>
              </a:lnSpc>
              <a:spcBef>
                <a:spcPts val="0"/>
              </a:spcBef>
              <a:spcAft>
                <a:spcPts val="0"/>
              </a:spcAft>
              <a:buClr>
                <a:srgbClr val="000000"/>
              </a:buClr>
              <a:buSzPts val="2800"/>
              <a:buFont typeface="Arial"/>
              <a:buChar char="•"/>
            </a:pPr>
            <a:r>
              <a:rPr b="1" i="0" lang="es-ES" sz="2800" u="none" cap="none" strike="noStrike">
                <a:solidFill>
                  <a:srgbClr val="000000"/>
                </a:solidFill>
                <a:latin typeface="Poppins SemiBold"/>
                <a:ea typeface="Poppins SemiBold"/>
                <a:cs typeface="Poppins SemiBold"/>
                <a:sym typeface="Poppins SemiBold"/>
              </a:rPr>
              <a:t>Magdiel Estepa</a:t>
            </a:r>
            <a:endParaRPr/>
          </a:p>
          <a:p>
            <a:pPr indent="-457200" lvl="0" marL="457200" marR="0" rtl="0" algn="l">
              <a:lnSpc>
                <a:spcPct val="113976"/>
              </a:lnSpc>
              <a:spcBef>
                <a:spcPts val="0"/>
              </a:spcBef>
              <a:spcAft>
                <a:spcPts val="0"/>
              </a:spcAft>
              <a:buClr>
                <a:srgbClr val="000000"/>
              </a:buClr>
              <a:buSzPts val="2800"/>
              <a:buFont typeface="Arial"/>
              <a:buChar char="•"/>
            </a:pPr>
            <a:r>
              <a:rPr b="1" i="0" lang="es-ES" sz="2800" u="none" cap="none" strike="noStrike">
                <a:solidFill>
                  <a:srgbClr val="000000"/>
                </a:solidFill>
                <a:latin typeface="Poppins SemiBold"/>
                <a:ea typeface="Poppins SemiBold"/>
                <a:cs typeface="Poppins SemiBold"/>
                <a:sym typeface="Poppins SemiBold"/>
              </a:rPr>
              <a:t>Daniela Molina</a:t>
            </a:r>
            <a:endParaRPr/>
          </a:p>
          <a:p>
            <a:pPr indent="-457200" lvl="0" marL="457200" marR="0" rtl="0" algn="l">
              <a:lnSpc>
                <a:spcPct val="113976"/>
              </a:lnSpc>
              <a:spcBef>
                <a:spcPts val="0"/>
              </a:spcBef>
              <a:spcAft>
                <a:spcPts val="0"/>
              </a:spcAft>
              <a:buClr>
                <a:srgbClr val="000000"/>
              </a:buClr>
              <a:buSzPts val="2800"/>
              <a:buFont typeface="Arial"/>
              <a:buChar char="•"/>
            </a:pPr>
            <a:r>
              <a:rPr b="1" i="0" lang="es-ES" sz="2800" u="none" cap="none" strike="noStrike">
                <a:solidFill>
                  <a:srgbClr val="000000"/>
                </a:solidFill>
                <a:latin typeface="Poppins SemiBold"/>
                <a:ea typeface="Poppins SemiBold"/>
                <a:cs typeface="Poppins SemiBold"/>
                <a:sym typeface="Poppins SemiBold"/>
              </a:rPr>
              <a:t>Jose Daniel Novoa</a:t>
            </a:r>
            <a:endParaRPr b="1" i="0" sz="1100" u="none" cap="none" strike="noStrike">
              <a:solidFill>
                <a:srgbClr val="000000"/>
              </a:solidFill>
              <a:latin typeface="Arial"/>
              <a:ea typeface="Arial"/>
              <a:cs typeface="Arial"/>
              <a:sym typeface="Arial"/>
            </a:endParaRPr>
          </a:p>
        </p:txBody>
      </p:sp>
      <p:pic>
        <p:nvPicPr>
          <p:cNvPr descr="Talento Tech - Bogotá" id="109" name="Google Shape;109;p1"/>
          <p:cNvPicPr preferRelativeResize="0"/>
          <p:nvPr/>
        </p:nvPicPr>
        <p:blipFill rotWithShape="1">
          <a:blip r:embed="rId4">
            <a:alphaModFix/>
          </a:blip>
          <a:srcRect b="0" l="0" r="0" t="0"/>
          <a:stretch/>
        </p:blipFill>
        <p:spPr>
          <a:xfrm>
            <a:off x="785741" y="969967"/>
            <a:ext cx="4276818" cy="2116133"/>
          </a:xfrm>
          <a:prstGeom prst="rect">
            <a:avLst/>
          </a:prstGeom>
          <a:noFill/>
          <a:ln>
            <a:noFill/>
          </a:ln>
        </p:spPr>
      </p:pic>
      <p:sp>
        <p:nvSpPr>
          <p:cNvPr id="110" name="Google Shape;110;p1"/>
          <p:cNvSpPr txBox="1"/>
          <p:nvPr/>
        </p:nvSpPr>
        <p:spPr>
          <a:xfrm>
            <a:off x="608308" y="5268454"/>
            <a:ext cx="8291508" cy="13234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s-ES" sz="4000" u="none" cap="none" strike="noStrike">
                <a:solidFill>
                  <a:schemeClr val="dk1"/>
                </a:solidFill>
                <a:latin typeface="Calibri"/>
                <a:ea typeface="Calibri"/>
                <a:cs typeface="Calibri"/>
                <a:sym typeface="Calibri"/>
              </a:rPr>
              <a:t>Estudio del Mercado de Bebidas Alcohólicas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000"/>
                                        <p:tgtEl>
                                          <p:spTgt spid="11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08">
                                            <p:txEl>
                                              <p:pRg end="0" st="0"/>
                                            </p:txEl>
                                          </p:spTgt>
                                        </p:tgtEl>
                                        <p:attrNameLst>
                                          <p:attrName>style.visibility</p:attrName>
                                        </p:attrNameLst>
                                      </p:cBhvr>
                                      <p:to>
                                        <p:strVal val="visible"/>
                                      </p:to>
                                    </p:set>
                                    <p:animEffect filter="fade" transition="in">
                                      <p:cBhvr>
                                        <p:cTn dur="800"/>
                                        <p:tgtEl>
                                          <p:spTgt spid="108">
                                            <p:txEl>
                                              <p:pRg end="0" st="0"/>
                                            </p:txEl>
                                          </p:spTgt>
                                        </p:tgtEl>
                                      </p:cBhvr>
                                    </p:animEffect>
                                  </p:childTnLst>
                                </p:cTn>
                              </p:par>
                            </p:childTnLst>
                          </p:cTn>
                        </p:par>
                        <p:par>
                          <p:cTn fill="hold">
                            <p:stCondLst>
                              <p:cond delay="2800"/>
                            </p:stCondLst>
                            <p:childTnLst>
                              <p:par>
                                <p:cTn fill="hold" nodeType="afterEffect" presetClass="entr" presetID="10" presetSubtype="0">
                                  <p:stCondLst>
                                    <p:cond delay="0"/>
                                  </p:stCondLst>
                                  <p:childTnLst>
                                    <p:set>
                                      <p:cBhvr>
                                        <p:cTn dur="1" fill="hold">
                                          <p:stCondLst>
                                            <p:cond delay="0"/>
                                          </p:stCondLst>
                                        </p:cTn>
                                        <p:tgtEl>
                                          <p:spTgt spid="108">
                                            <p:txEl>
                                              <p:pRg end="1" st="1"/>
                                            </p:txEl>
                                          </p:spTgt>
                                        </p:tgtEl>
                                        <p:attrNameLst>
                                          <p:attrName>style.visibility</p:attrName>
                                        </p:attrNameLst>
                                      </p:cBhvr>
                                      <p:to>
                                        <p:strVal val="visible"/>
                                      </p:to>
                                    </p:set>
                                    <p:animEffect filter="fade" transition="in">
                                      <p:cBhvr>
                                        <p:cTn dur="800"/>
                                        <p:tgtEl>
                                          <p:spTgt spid="108">
                                            <p:txEl>
                                              <p:pRg end="1" st="1"/>
                                            </p:txEl>
                                          </p:spTgt>
                                        </p:tgtEl>
                                      </p:cBhvr>
                                    </p:animEffect>
                                  </p:childTnLst>
                                </p:cTn>
                              </p:par>
                            </p:childTnLst>
                          </p:cTn>
                        </p:par>
                        <p:par>
                          <p:cTn fill="hold">
                            <p:stCondLst>
                              <p:cond delay="3600"/>
                            </p:stCondLst>
                            <p:childTnLst>
                              <p:par>
                                <p:cTn fill="hold" nodeType="afterEffect" presetClass="entr" presetID="10" presetSubtype="0">
                                  <p:stCondLst>
                                    <p:cond delay="0"/>
                                  </p:stCondLst>
                                  <p:childTnLst>
                                    <p:set>
                                      <p:cBhvr>
                                        <p:cTn dur="1" fill="hold">
                                          <p:stCondLst>
                                            <p:cond delay="0"/>
                                          </p:stCondLst>
                                        </p:cTn>
                                        <p:tgtEl>
                                          <p:spTgt spid="108">
                                            <p:txEl>
                                              <p:pRg end="2" st="2"/>
                                            </p:txEl>
                                          </p:spTgt>
                                        </p:tgtEl>
                                        <p:attrNameLst>
                                          <p:attrName>style.visibility</p:attrName>
                                        </p:attrNameLst>
                                      </p:cBhvr>
                                      <p:to>
                                        <p:strVal val="visible"/>
                                      </p:to>
                                    </p:set>
                                    <p:animEffect filter="fade" transition="in">
                                      <p:cBhvr>
                                        <p:cTn dur="800"/>
                                        <p:tgtEl>
                                          <p:spTgt spid="108">
                                            <p:txEl>
                                              <p:pRg end="2" st="2"/>
                                            </p:txEl>
                                          </p:spTgt>
                                        </p:tgtEl>
                                      </p:cBhvr>
                                    </p:animEffect>
                                  </p:childTnLst>
                                </p:cTn>
                              </p:par>
                            </p:childTnLst>
                          </p:cTn>
                        </p:par>
                        <p:par>
                          <p:cTn fill="hold">
                            <p:stCondLst>
                              <p:cond delay="4400"/>
                            </p:stCondLst>
                            <p:childTnLst>
                              <p:par>
                                <p:cTn fill="hold" nodeType="afterEffect" presetClass="entr" presetID="10" presetSubtype="0">
                                  <p:stCondLst>
                                    <p:cond delay="0"/>
                                  </p:stCondLst>
                                  <p:childTnLst>
                                    <p:set>
                                      <p:cBhvr>
                                        <p:cTn dur="1" fill="hold">
                                          <p:stCondLst>
                                            <p:cond delay="0"/>
                                          </p:stCondLst>
                                        </p:cTn>
                                        <p:tgtEl>
                                          <p:spTgt spid="108">
                                            <p:txEl>
                                              <p:pRg end="3" st="3"/>
                                            </p:txEl>
                                          </p:spTgt>
                                        </p:tgtEl>
                                        <p:attrNameLst>
                                          <p:attrName>style.visibility</p:attrName>
                                        </p:attrNameLst>
                                      </p:cBhvr>
                                      <p:to>
                                        <p:strVal val="visible"/>
                                      </p:to>
                                    </p:set>
                                    <p:animEffect filter="fade" transition="in">
                                      <p:cBhvr>
                                        <p:cTn dur="800"/>
                                        <p:tgtEl>
                                          <p:spTgt spid="108">
                                            <p:txEl>
                                              <p:pRg end="3" st="3"/>
                                            </p:txEl>
                                          </p:spTgt>
                                        </p:tgtEl>
                                      </p:cBhvr>
                                    </p:animEffect>
                                  </p:childTnLst>
                                </p:cTn>
                              </p:par>
                            </p:childTnLst>
                          </p:cTn>
                        </p:par>
                        <p:par>
                          <p:cTn fill="hold">
                            <p:stCondLst>
                              <p:cond delay="5200"/>
                            </p:stCondLst>
                            <p:childTnLst>
                              <p:par>
                                <p:cTn fill="hold" nodeType="afterEffect" presetClass="entr" presetID="10" presetSubtype="0">
                                  <p:stCondLst>
                                    <p:cond delay="0"/>
                                  </p:stCondLst>
                                  <p:childTnLst>
                                    <p:set>
                                      <p:cBhvr>
                                        <p:cTn dur="1" fill="hold">
                                          <p:stCondLst>
                                            <p:cond delay="0"/>
                                          </p:stCondLst>
                                        </p:cTn>
                                        <p:tgtEl>
                                          <p:spTgt spid="108">
                                            <p:txEl>
                                              <p:pRg end="4" st="4"/>
                                            </p:txEl>
                                          </p:spTgt>
                                        </p:tgtEl>
                                        <p:attrNameLst>
                                          <p:attrName>style.visibility</p:attrName>
                                        </p:attrNameLst>
                                      </p:cBhvr>
                                      <p:to>
                                        <p:strVal val="visible"/>
                                      </p:to>
                                    </p:set>
                                    <p:animEffect filter="fade" transition="in">
                                      <p:cBhvr>
                                        <p:cTn dur="800"/>
                                        <p:tgtEl>
                                          <p:spTgt spid="10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g2d524315979_0_54"/>
          <p:cNvSpPr/>
          <p:nvPr/>
        </p:nvSpPr>
        <p:spPr>
          <a:xfrm>
            <a:off x="2986321" y="3835592"/>
            <a:ext cx="1096897" cy="1044794"/>
          </a:xfrm>
          <a:custGeom>
            <a:rect b="b" l="l" r="r" t="t"/>
            <a:pathLst>
              <a:path extrusionOk="0" h="1044794" w="1096897">
                <a:moveTo>
                  <a:pt x="0" y="0"/>
                </a:moveTo>
                <a:lnTo>
                  <a:pt x="1096897" y="0"/>
                </a:lnTo>
                <a:lnTo>
                  <a:pt x="1096897" y="1044795"/>
                </a:lnTo>
                <a:lnTo>
                  <a:pt x="0" y="104479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4" name="Google Shape;334;g2d524315979_0_54"/>
          <p:cNvSpPr txBox="1"/>
          <p:nvPr/>
        </p:nvSpPr>
        <p:spPr>
          <a:xfrm>
            <a:off x="3493775" y="969310"/>
            <a:ext cx="11975700" cy="1489200"/>
          </a:xfrm>
          <a:prstGeom prst="rect">
            <a:avLst/>
          </a:prstGeom>
          <a:noFill/>
          <a:ln>
            <a:noFill/>
          </a:ln>
        </p:spPr>
        <p:txBody>
          <a:bodyPr anchorCtr="0" anchor="t" bIns="0" lIns="0" spcFirstLastPara="1" rIns="0" wrap="square" tIns="0">
            <a:spAutoFit/>
          </a:bodyPr>
          <a:lstStyle/>
          <a:p>
            <a:pPr indent="0" lvl="0" marL="0" marR="0" rtl="0" algn="ctr">
              <a:lnSpc>
                <a:spcPct val="114977"/>
              </a:lnSpc>
              <a:spcBef>
                <a:spcPts val="0"/>
              </a:spcBef>
              <a:spcAft>
                <a:spcPts val="0"/>
              </a:spcAft>
              <a:buClr>
                <a:srgbClr val="000000"/>
              </a:buClr>
              <a:buSzPts val="4500"/>
              <a:buFont typeface="Arial"/>
              <a:buNone/>
            </a:pPr>
            <a:r>
              <a:rPr b="1" i="0" lang="es-ES" sz="4500" u="none" cap="none" strike="noStrike">
                <a:solidFill>
                  <a:srgbClr val="000000"/>
                </a:solidFill>
                <a:latin typeface="Poppins"/>
                <a:ea typeface="Poppins"/>
                <a:cs typeface="Poppins"/>
                <a:sym typeface="Poppins"/>
              </a:rPr>
              <a:t>Relación entre ventas y volumen de botella</a:t>
            </a:r>
            <a:endParaRPr b="0" i="0" sz="1400" u="none" cap="none" strike="noStrike">
              <a:solidFill>
                <a:srgbClr val="000000"/>
              </a:solidFill>
              <a:latin typeface="Arial"/>
              <a:ea typeface="Arial"/>
              <a:cs typeface="Arial"/>
              <a:sym typeface="Arial"/>
            </a:endParaRPr>
          </a:p>
        </p:txBody>
      </p:sp>
      <p:sp>
        <p:nvSpPr>
          <p:cNvPr id="335" name="Google Shape;335;g2d524315979_0_54"/>
          <p:cNvSpPr txBox="1"/>
          <p:nvPr/>
        </p:nvSpPr>
        <p:spPr>
          <a:xfrm>
            <a:off x="1077434" y="5837498"/>
            <a:ext cx="4914600" cy="461700"/>
          </a:xfrm>
          <a:prstGeom prst="rect">
            <a:avLst/>
          </a:prstGeom>
          <a:noFill/>
          <a:ln>
            <a:noFill/>
          </a:ln>
        </p:spPr>
        <p:txBody>
          <a:bodyPr anchorCtr="0" anchor="t" bIns="0" lIns="0" spcFirstLastPara="1" rIns="0" wrap="square" tIns="0">
            <a:spAutoFit/>
          </a:bodyPr>
          <a:lstStyle/>
          <a:p>
            <a:pPr indent="0" lvl="0" marL="0" marR="0" rtl="0" algn="ctr">
              <a:lnSpc>
                <a:spcPct val="115005"/>
              </a:lnSpc>
              <a:spcBef>
                <a:spcPts val="0"/>
              </a:spcBef>
              <a:spcAft>
                <a:spcPts val="0"/>
              </a:spcAft>
              <a:buClr>
                <a:srgbClr val="000000"/>
              </a:buClr>
              <a:buSzPts val="2999"/>
              <a:buFont typeface="Arial"/>
              <a:buNone/>
            </a:pPr>
            <a:r>
              <a:rPr b="1" i="0" lang="es-ES" sz="2999" u="none" cap="none" strike="noStrike">
                <a:solidFill>
                  <a:srgbClr val="FFFFFF"/>
                </a:solidFill>
                <a:latin typeface="Poppins"/>
                <a:ea typeface="Poppins"/>
                <a:cs typeface="Poppins"/>
                <a:sym typeface="Poppins"/>
              </a:rPr>
              <a:t>Data-driven Decisions</a:t>
            </a:r>
            <a:endParaRPr b="0" i="0" sz="1400" u="none" cap="none" strike="noStrike">
              <a:solidFill>
                <a:srgbClr val="000000"/>
              </a:solidFill>
              <a:latin typeface="Arial"/>
              <a:ea typeface="Arial"/>
              <a:cs typeface="Arial"/>
              <a:sym typeface="Arial"/>
            </a:endParaRPr>
          </a:p>
        </p:txBody>
      </p:sp>
      <p:sp>
        <p:nvSpPr>
          <p:cNvPr id="336" name="Google Shape;336;g2d524315979_0_54"/>
          <p:cNvSpPr txBox="1"/>
          <p:nvPr/>
        </p:nvSpPr>
        <p:spPr>
          <a:xfrm>
            <a:off x="13292672" y="5837498"/>
            <a:ext cx="2913000" cy="461700"/>
          </a:xfrm>
          <a:prstGeom prst="rect">
            <a:avLst/>
          </a:prstGeom>
          <a:noFill/>
          <a:ln>
            <a:noFill/>
          </a:ln>
        </p:spPr>
        <p:txBody>
          <a:bodyPr anchorCtr="0" anchor="t" bIns="0" lIns="0" spcFirstLastPara="1" rIns="0" wrap="square" tIns="0">
            <a:spAutoFit/>
          </a:bodyPr>
          <a:lstStyle/>
          <a:p>
            <a:pPr indent="0" lvl="0" marL="0" marR="0" rtl="0" algn="ctr">
              <a:lnSpc>
                <a:spcPct val="115005"/>
              </a:lnSpc>
              <a:spcBef>
                <a:spcPts val="0"/>
              </a:spcBef>
              <a:spcAft>
                <a:spcPts val="0"/>
              </a:spcAft>
              <a:buClr>
                <a:srgbClr val="000000"/>
              </a:buClr>
              <a:buSzPts val="2999"/>
              <a:buFont typeface="Arial"/>
              <a:buNone/>
            </a:pPr>
            <a:r>
              <a:rPr b="1" i="0" lang="es-ES" sz="2999" u="none" cap="none" strike="noStrike">
                <a:solidFill>
                  <a:srgbClr val="FFFFFF"/>
                </a:solidFill>
                <a:latin typeface="Poppins"/>
                <a:ea typeface="Poppins"/>
                <a:cs typeface="Poppins"/>
                <a:sym typeface="Poppins"/>
              </a:rPr>
              <a:t>Visualization</a:t>
            </a:r>
            <a:endParaRPr b="0" i="0" sz="1400" u="none" cap="none" strike="noStrike">
              <a:solidFill>
                <a:srgbClr val="000000"/>
              </a:solidFill>
              <a:latin typeface="Arial"/>
              <a:ea typeface="Arial"/>
              <a:cs typeface="Arial"/>
              <a:sym typeface="Arial"/>
            </a:endParaRPr>
          </a:p>
        </p:txBody>
      </p:sp>
      <p:grpSp>
        <p:nvGrpSpPr>
          <p:cNvPr id="337" name="Google Shape;337;g2d524315979_0_54"/>
          <p:cNvGrpSpPr/>
          <p:nvPr/>
        </p:nvGrpSpPr>
        <p:grpSpPr>
          <a:xfrm rot="3614490">
            <a:off x="15642094" y="3305434"/>
            <a:ext cx="6062035" cy="513763"/>
            <a:chOff x="0" y="-38100"/>
            <a:chExt cx="3139792" cy="266100"/>
          </a:xfrm>
        </p:grpSpPr>
        <p:sp>
          <p:nvSpPr>
            <p:cNvPr id="338" name="Google Shape;338;g2d524315979_0_54"/>
            <p:cNvSpPr/>
            <p:nvPr/>
          </p:nvSpPr>
          <p:spPr>
            <a:xfrm>
              <a:off x="0" y="0"/>
              <a:ext cx="3139792" cy="227858"/>
            </a:xfrm>
            <a:custGeom>
              <a:rect b="b" l="l" r="r" t="t"/>
              <a:pathLst>
                <a:path extrusionOk="0" h="227858" w="3139792">
                  <a:moveTo>
                    <a:pt x="2936592" y="0"/>
                  </a:moveTo>
                  <a:lnTo>
                    <a:pt x="0" y="0"/>
                  </a:lnTo>
                  <a:lnTo>
                    <a:pt x="203200" y="227858"/>
                  </a:lnTo>
                  <a:lnTo>
                    <a:pt x="3139792" y="227858"/>
                  </a:lnTo>
                  <a:lnTo>
                    <a:pt x="2936592"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9" name="Google Shape;339;g2d524315979_0_54"/>
            <p:cNvSpPr txBox="1"/>
            <p:nvPr/>
          </p:nvSpPr>
          <p:spPr>
            <a:xfrm>
              <a:off x="101600" y="-38100"/>
              <a:ext cx="2936700" cy="2661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40" name="Google Shape;340;g2d524315979_0_54"/>
          <p:cNvGrpSpPr/>
          <p:nvPr/>
        </p:nvGrpSpPr>
        <p:grpSpPr>
          <a:xfrm rot="-1795516">
            <a:off x="17264789" y="-2296447"/>
            <a:ext cx="3826012" cy="3918741"/>
            <a:chOff x="0" y="-38100"/>
            <a:chExt cx="830765" cy="850900"/>
          </a:xfrm>
        </p:grpSpPr>
        <p:sp>
          <p:nvSpPr>
            <p:cNvPr id="341" name="Google Shape;341;g2d524315979_0_54"/>
            <p:cNvSpPr/>
            <p:nvPr/>
          </p:nvSpPr>
          <p:spPr>
            <a:xfrm>
              <a:off x="0" y="0"/>
              <a:ext cx="830765" cy="812800"/>
            </a:xfrm>
            <a:custGeom>
              <a:rect b="b" l="l" r="r" t="t"/>
              <a:pathLst>
                <a:path extrusionOk="0" h="812800" w="830765">
                  <a:moveTo>
                    <a:pt x="0" y="0"/>
                  </a:moveTo>
                  <a:lnTo>
                    <a:pt x="830765" y="0"/>
                  </a:lnTo>
                  <a:lnTo>
                    <a:pt x="830765" y="812800"/>
                  </a:lnTo>
                  <a:lnTo>
                    <a:pt x="0" y="81280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2" name="Google Shape;342;g2d524315979_0_54"/>
            <p:cNvSpPr txBox="1"/>
            <p:nvPr/>
          </p:nvSpPr>
          <p:spPr>
            <a:xfrm>
              <a:off x="0" y="-38100"/>
              <a:ext cx="830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43" name="Google Shape;343;g2d524315979_0_54"/>
          <p:cNvGrpSpPr/>
          <p:nvPr/>
        </p:nvGrpSpPr>
        <p:grpSpPr>
          <a:xfrm rot="3614490">
            <a:off x="14299053" y="1425186"/>
            <a:ext cx="7586132" cy="513763"/>
            <a:chOff x="0" y="-38100"/>
            <a:chExt cx="3929188" cy="266100"/>
          </a:xfrm>
        </p:grpSpPr>
        <p:sp>
          <p:nvSpPr>
            <p:cNvPr id="344" name="Google Shape;344;g2d524315979_0_54"/>
            <p:cNvSpPr/>
            <p:nvPr/>
          </p:nvSpPr>
          <p:spPr>
            <a:xfrm>
              <a:off x="0" y="0"/>
              <a:ext cx="3929188" cy="227858"/>
            </a:xfrm>
            <a:custGeom>
              <a:rect b="b" l="l" r="r" t="t"/>
              <a:pathLst>
                <a:path extrusionOk="0" h="227858" w="3929188">
                  <a:moveTo>
                    <a:pt x="3725988" y="0"/>
                  </a:moveTo>
                  <a:lnTo>
                    <a:pt x="0" y="0"/>
                  </a:lnTo>
                  <a:lnTo>
                    <a:pt x="203200" y="227858"/>
                  </a:lnTo>
                  <a:lnTo>
                    <a:pt x="3929188" y="227858"/>
                  </a:lnTo>
                  <a:lnTo>
                    <a:pt x="3725988"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5" name="Google Shape;345;g2d524315979_0_54"/>
            <p:cNvSpPr txBox="1"/>
            <p:nvPr/>
          </p:nvSpPr>
          <p:spPr>
            <a:xfrm>
              <a:off x="101600" y="-38100"/>
              <a:ext cx="3726000" cy="2661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46" name="Google Shape;346;g2d524315979_0_54"/>
          <p:cNvGrpSpPr/>
          <p:nvPr/>
        </p:nvGrpSpPr>
        <p:grpSpPr>
          <a:xfrm rot="-3617492">
            <a:off x="-2915547" y="-2343708"/>
            <a:ext cx="3826045" cy="3918776"/>
            <a:chOff x="0" y="-38100"/>
            <a:chExt cx="830765" cy="850900"/>
          </a:xfrm>
        </p:grpSpPr>
        <p:sp>
          <p:nvSpPr>
            <p:cNvPr id="347" name="Google Shape;347;g2d524315979_0_54"/>
            <p:cNvSpPr/>
            <p:nvPr/>
          </p:nvSpPr>
          <p:spPr>
            <a:xfrm>
              <a:off x="0" y="0"/>
              <a:ext cx="830765" cy="812800"/>
            </a:xfrm>
            <a:custGeom>
              <a:rect b="b" l="l" r="r" t="t"/>
              <a:pathLst>
                <a:path extrusionOk="0" h="812800" w="830765">
                  <a:moveTo>
                    <a:pt x="0" y="0"/>
                  </a:moveTo>
                  <a:lnTo>
                    <a:pt x="830765" y="0"/>
                  </a:lnTo>
                  <a:lnTo>
                    <a:pt x="830765" y="812800"/>
                  </a:lnTo>
                  <a:lnTo>
                    <a:pt x="0" y="81280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8" name="Google Shape;348;g2d524315979_0_54"/>
            <p:cNvSpPr txBox="1"/>
            <p:nvPr/>
          </p:nvSpPr>
          <p:spPr>
            <a:xfrm>
              <a:off x="0" y="-38100"/>
              <a:ext cx="830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49" name="Google Shape;349;g2d524315979_0_54"/>
          <p:cNvGrpSpPr/>
          <p:nvPr/>
        </p:nvGrpSpPr>
        <p:grpSpPr>
          <a:xfrm rot="7182724">
            <a:off x="-2426255" y="2756406"/>
            <a:ext cx="4800106" cy="527665"/>
            <a:chOff x="0" y="-38100"/>
            <a:chExt cx="2357911" cy="259200"/>
          </a:xfrm>
        </p:grpSpPr>
        <p:sp>
          <p:nvSpPr>
            <p:cNvPr id="350" name="Google Shape;350;g2d524315979_0_54"/>
            <p:cNvSpPr/>
            <p:nvPr/>
          </p:nvSpPr>
          <p:spPr>
            <a:xfrm>
              <a:off x="0" y="0"/>
              <a:ext cx="2357911" cy="220984"/>
            </a:xfrm>
            <a:custGeom>
              <a:rect b="b" l="l" r="r" t="t"/>
              <a:pathLst>
                <a:path extrusionOk="0" h="220984" w="2357911">
                  <a:moveTo>
                    <a:pt x="203200" y="0"/>
                  </a:moveTo>
                  <a:lnTo>
                    <a:pt x="2357911" y="0"/>
                  </a:lnTo>
                  <a:lnTo>
                    <a:pt x="2154711" y="220984"/>
                  </a:lnTo>
                  <a:lnTo>
                    <a:pt x="0" y="220984"/>
                  </a:lnTo>
                  <a:lnTo>
                    <a:pt x="203200"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1" name="Google Shape;351;g2d524315979_0_54"/>
            <p:cNvSpPr txBox="1"/>
            <p:nvPr/>
          </p:nvSpPr>
          <p:spPr>
            <a:xfrm>
              <a:off x="101600" y="-38100"/>
              <a:ext cx="2154600" cy="2592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52" name="Google Shape;352;g2d524315979_0_54"/>
          <p:cNvGrpSpPr/>
          <p:nvPr/>
        </p:nvGrpSpPr>
        <p:grpSpPr>
          <a:xfrm rot="7182654">
            <a:off x="-3458253" y="1398054"/>
            <a:ext cx="7451099" cy="504202"/>
            <a:chOff x="0" y="-38100"/>
            <a:chExt cx="3830457" cy="259200"/>
          </a:xfrm>
        </p:grpSpPr>
        <p:sp>
          <p:nvSpPr>
            <p:cNvPr id="353" name="Google Shape;353;g2d524315979_0_54"/>
            <p:cNvSpPr/>
            <p:nvPr/>
          </p:nvSpPr>
          <p:spPr>
            <a:xfrm>
              <a:off x="0" y="0"/>
              <a:ext cx="3830457" cy="220984"/>
            </a:xfrm>
            <a:custGeom>
              <a:rect b="b" l="l" r="r" t="t"/>
              <a:pathLst>
                <a:path extrusionOk="0" h="220984" w="3830457">
                  <a:moveTo>
                    <a:pt x="203200" y="0"/>
                  </a:moveTo>
                  <a:lnTo>
                    <a:pt x="3830457" y="0"/>
                  </a:lnTo>
                  <a:lnTo>
                    <a:pt x="3627257" y="220984"/>
                  </a:lnTo>
                  <a:lnTo>
                    <a:pt x="0" y="220984"/>
                  </a:lnTo>
                  <a:lnTo>
                    <a:pt x="203200"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4" name="Google Shape;354;g2d524315979_0_54"/>
            <p:cNvSpPr txBox="1"/>
            <p:nvPr/>
          </p:nvSpPr>
          <p:spPr>
            <a:xfrm>
              <a:off x="101600" y="-38100"/>
              <a:ext cx="3627300" cy="2592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55" name="Google Shape;355;g2d524315979_0_54"/>
          <p:cNvSpPr txBox="1"/>
          <p:nvPr/>
        </p:nvSpPr>
        <p:spPr>
          <a:xfrm>
            <a:off x="10803208" y="2458497"/>
            <a:ext cx="7198800" cy="6601807"/>
          </a:xfrm>
          <a:prstGeom prst="rect">
            <a:avLst/>
          </a:prstGeom>
          <a:noFill/>
          <a:ln>
            <a:noFill/>
          </a:ln>
        </p:spPr>
        <p:txBody>
          <a:bodyPr anchorCtr="0" anchor="t" bIns="0" lIns="0" spcFirstLastPara="1" rIns="0" wrap="square" tIns="0">
            <a:spAutoFit/>
          </a:bodyPr>
          <a:lstStyle/>
          <a:p>
            <a:pPr indent="-457200" lvl="0" marL="457200" marR="0" rtl="0" algn="l">
              <a:lnSpc>
                <a:spcPct val="150000"/>
              </a:lnSpc>
              <a:spcBef>
                <a:spcPts val="0"/>
              </a:spcBef>
              <a:spcAft>
                <a:spcPts val="0"/>
              </a:spcAft>
              <a:buClr>
                <a:srgbClr val="000000"/>
              </a:buClr>
              <a:buSzPts val="2600"/>
              <a:buFont typeface="Arial"/>
              <a:buChar char="•"/>
            </a:pPr>
            <a:r>
              <a:rPr b="0" i="0" lang="es-ES" sz="2600" u="none" cap="none" strike="noStrike">
                <a:solidFill>
                  <a:srgbClr val="000000"/>
                </a:solidFill>
                <a:latin typeface="Poppins"/>
                <a:ea typeface="Poppins"/>
                <a:cs typeface="Poppins"/>
                <a:sym typeface="Poppins"/>
              </a:rPr>
              <a:t>Concentración mayor de ventas en botellas en tamaños específicos: 1750 ml, 750 ml, 1000 ml y 375 ml.</a:t>
            </a:r>
            <a:endParaRPr b="0" i="0" sz="1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600"/>
              <a:buFont typeface="Arial"/>
              <a:buChar char="•"/>
            </a:pPr>
            <a:r>
              <a:rPr b="0" i="0" lang="es-ES" sz="2600" u="none" cap="none" strike="noStrike">
                <a:solidFill>
                  <a:srgbClr val="000000"/>
                </a:solidFill>
                <a:latin typeface="Poppins"/>
                <a:ea typeface="Poppins"/>
                <a:cs typeface="Poppins"/>
                <a:sym typeface="Poppins"/>
              </a:rPr>
              <a:t>Ventas más altas ($250,000) en botellas de volumen medio</a:t>
            </a:r>
            <a:endParaRPr b="0" i="0" sz="1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600"/>
              <a:buFont typeface="Arial"/>
              <a:buChar char="•"/>
            </a:pPr>
            <a:r>
              <a:rPr b="0" i="0" lang="es-ES" sz="2600" u="none" cap="none" strike="noStrike">
                <a:solidFill>
                  <a:srgbClr val="000000"/>
                </a:solidFill>
                <a:latin typeface="Poppins"/>
                <a:ea typeface="Poppins"/>
                <a:cs typeface="Poppins"/>
                <a:sym typeface="Poppins"/>
              </a:rPr>
              <a:t>Botellas grandes (&gt;2000ml) generan menos ventas</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600"/>
              <a:buFont typeface="Arial"/>
              <a:buNone/>
            </a:pPr>
            <a:r>
              <a:rPr b="0" i="0" lang="es-ES" sz="2600" u="none" cap="none" strike="noStrike">
                <a:solidFill>
                  <a:srgbClr val="000000"/>
                </a:solidFill>
                <a:latin typeface="Poppins"/>
                <a:ea typeface="Poppins"/>
                <a:cs typeface="Poppins"/>
                <a:sym typeface="Poppins"/>
              </a:rPr>
              <a:t>El mercado prefiere botellas de tamaño inferior a un litro, pero, muestra una tendencia al tamaño de 1750 ml cuando mayor cantidad de licor. </a:t>
            </a:r>
            <a:endParaRPr b="0" i="0" sz="1400" u="none" cap="none" strike="noStrike">
              <a:solidFill>
                <a:srgbClr val="000000"/>
              </a:solidFill>
              <a:latin typeface="Arial"/>
              <a:ea typeface="Arial"/>
              <a:cs typeface="Arial"/>
              <a:sym typeface="Arial"/>
            </a:endParaRPr>
          </a:p>
        </p:txBody>
      </p:sp>
      <p:pic>
        <p:nvPicPr>
          <p:cNvPr id="356" name="Google Shape;356;g2d524315979_0_54"/>
          <p:cNvPicPr preferRelativeResize="0"/>
          <p:nvPr/>
        </p:nvPicPr>
        <p:blipFill rotWithShape="1">
          <a:blip r:embed="rId4">
            <a:alphaModFix/>
          </a:blip>
          <a:srcRect b="0" l="0" r="0" t="0"/>
          <a:stretch/>
        </p:blipFill>
        <p:spPr>
          <a:xfrm>
            <a:off x="872422" y="2583198"/>
            <a:ext cx="9837001" cy="6508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g2d524315979_0_81"/>
          <p:cNvSpPr/>
          <p:nvPr/>
        </p:nvSpPr>
        <p:spPr>
          <a:xfrm>
            <a:off x="2986321" y="3835592"/>
            <a:ext cx="1096897" cy="1044794"/>
          </a:xfrm>
          <a:custGeom>
            <a:rect b="b" l="l" r="r" t="t"/>
            <a:pathLst>
              <a:path extrusionOk="0" h="1044794" w="1096897">
                <a:moveTo>
                  <a:pt x="0" y="0"/>
                </a:moveTo>
                <a:lnTo>
                  <a:pt x="1096897" y="0"/>
                </a:lnTo>
                <a:lnTo>
                  <a:pt x="1096897" y="1044795"/>
                </a:lnTo>
                <a:lnTo>
                  <a:pt x="0" y="104479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2" name="Google Shape;362;g2d524315979_0_81"/>
          <p:cNvSpPr txBox="1"/>
          <p:nvPr/>
        </p:nvSpPr>
        <p:spPr>
          <a:xfrm>
            <a:off x="3493775" y="969310"/>
            <a:ext cx="11975700" cy="692700"/>
          </a:xfrm>
          <a:prstGeom prst="rect">
            <a:avLst/>
          </a:prstGeom>
          <a:noFill/>
          <a:ln>
            <a:noFill/>
          </a:ln>
        </p:spPr>
        <p:txBody>
          <a:bodyPr anchorCtr="0" anchor="t" bIns="0" lIns="0" spcFirstLastPara="1" rIns="0" wrap="square" tIns="0">
            <a:spAutoFit/>
          </a:bodyPr>
          <a:lstStyle/>
          <a:p>
            <a:pPr indent="0" lvl="0" marL="0" marR="0" rtl="0" algn="ctr">
              <a:lnSpc>
                <a:spcPct val="114977"/>
              </a:lnSpc>
              <a:spcBef>
                <a:spcPts val="0"/>
              </a:spcBef>
              <a:spcAft>
                <a:spcPts val="0"/>
              </a:spcAft>
              <a:buClr>
                <a:srgbClr val="000000"/>
              </a:buClr>
              <a:buSzPts val="4500"/>
              <a:buFont typeface="Arial"/>
              <a:buNone/>
            </a:pPr>
            <a:r>
              <a:rPr b="1" i="0" lang="es-ES" sz="4500" u="none" cap="none" strike="noStrike">
                <a:solidFill>
                  <a:srgbClr val="000000"/>
                </a:solidFill>
                <a:latin typeface="Poppins"/>
                <a:ea typeface="Poppins"/>
                <a:cs typeface="Poppins"/>
                <a:sym typeface="Poppins"/>
              </a:rPr>
              <a:t>Ventas por Categoría</a:t>
            </a:r>
            <a:endParaRPr b="0" i="0" sz="1400" u="none" cap="none" strike="noStrike">
              <a:solidFill>
                <a:srgbClr val="000000"/>
              </a:solidFill>
              <a:latin typeface="Arial"/>
              <a:ea typeface="Arial"/>
              <a:cs typeface="Arial"/>
              <a:sym typeface="Arial"/>
            </a:endParaRPr>
          </a:p>
        </p:txBody>
      </p:sp>
      <p:sp>
        <p:nvSpPr>
          <p:cNvPr id="363" name="Google Shape;363;g2d524315979_0_81"/>
          <p:cNvSpPr txBox="1"/>
          <p:nvPr/>
        </p:nvSpPr>
        <p:spPr>
          <a:xfrm>
            <a:off x="1077434" y="5837498"/>
            <a:ext cx="4914600" cy="461700"/>
          </a:xfrm>
          <a:prstGeom prst="rect">
            <a:avLst/>
          </a:prstGeom>
          <a:noFill/>
          <a:ln>
            <a:noFill/>
          </a:ln>
        </p:spPr>
        <p:txBody>
          <a:bodyPr anchorCtr="0" anchor="t" bIns="0" lIns="0" spcFirstLastPara="1" rIns="0" wrap="square" tIns="0">
            <a:spAutoFit/>
          </a:bodyPr>
          <a:lstStyle/>
          <a:p>
            <a:pPr indent="0" lvl="0" marL="0" marR="0" rtl="0" algn="ctr">
              <a:lnSpc>
                <a:spcPct val="115005"/>
              </a:lnSpc>
              <a:spcBef>
                <a:spcPts val="0"/>
              </a:spcBef>
              <a:spcAft>
                <a:spcPts val="0"/>
              </a:spcAft>
              <a:buClr>
                <a:srgbClr val="000000"/>
              </a:buClr>
              <a:buSzPts val="2999"/>
              <a:buFont typeface="Arial"/>
              <a:buNone/>
            </a:pPr>
            <a:r>
              <a:rPr b="1" i="0" lang="es-ES" sz="2999" u="none" cap="none" strike="noStrike">
                <a:solidFill>
                  <a:srgbClr val="FFFFFF"/>
                </a:solidFill>
                <a:latin typeface="Poppins"/>
                <a:ea typeface="Poppins"/>
                <a:cs typeface="Poppins"/>
                <a:sym typeface="Poppins"/>
              </a:rPr>
              <a:t>Data-driven Decisions</a:t>
            </a:r>
            <a:endParaRPr b="0" i="0" sz="1400" u="none" cap="none" strike="noStrike">
              <a:solidFill>
                <a:srgbClr val="000000"/>
              </a:solidFill>
              <a:latin typeface="Arial"/>
              <a:ea typeface="Arial"/>
              <a:cs typeface="Arial"/>
              <a:sym typeface="Arial"/>
            </a:endParaRPr>
          </a:p>
        </p:txBody>
      </p:sp>
      <p:sp>
        <p:nvSpPr>
          <p:cNvPr id="364" name="Google Shape;364;g2d524315979_0_81"/>
          <p:cNvSpPr txBox="1"/>
          <p:nvPr/>
        </p:nvSpPr>
        <p:spPr>
          <a:xfrm>
            <a:off x="13292672" y="5837498"/>
            <a:ext cx="2913000" cy="461700"/>
          </a:xfrm>
          <a:prstGeom prst="rect">
            <a:avLst/>
          </a:prstGeom>
          <a:noFill/>
          <a:ln>
            <a:noFill/>
          </a:ln>
        </p:spPr>
        <p:txBody>
          <a:bodyPr anchorCtr="0" anchor="t" bIns="0" lIns="0" spcFirstLastPara="1" rIns="0" wrap="square" tIns="0">
            <a:spAutoFit/>
          </a:bodyPr>
          <a:lstStyle/>
          <a:p>
            <a:pPr indent="0" lvl="0" marL="0" marR="0" rtl="0" algn="ctr">
              <a:lnSpc>
                <a:spcPct val="115005"/>
              </a:lnSpc>
              <a:spcBef>
                <a:spcPts val="0"/>
              </a:spcBef>
              <a:spcAft>
                <a:spcPts val="0"/>
              </a:spcAft>
              <a:buClr>
                <a:srgbClr val="000000"/>
              </a:buClr>
              <a:buSzPts val="2999"/>
              <a:buFont typeface="Arial"/>
              <a:buNone/>
            </a:pPr>
            <a:r>
              <a:rPr b="1" i="0" lang="es-ES" sz="2999" u="none" cap="none" strike="noStrike">
                <a:solidFill>
                  <a:srgbClr val="FFFFFF"/>
                </a:solidFill>
                <a:latin typeface="Poppins"/>
                <a:ea typeface="Poppins"/>
                <a:cs typeface="Poppins"/>
                <a:sym typeface="Poppins"/>
              </a:rPr>
              <a:t>Visualization</a:t>
            </a:r>
            <a:endParaRPr b="0" i="0" sz="1400" u="none" cap="none" strike="noStrike">
              <a:solidFill>
                <a:srgbClr val="000000"/>
              </a:solidFill>
              <a:latin typeface="Arial"/>
              <a:ea typeface="Arial"/>
              <a:cs typeface="Arial"/>
              <a:sym typeface="Arial"/>
            </a:endParaRPr>
          </a:p>
        </p:txBody>
      </p:sp>
      <p:grpSp>
        <p:nvGrpSpPr>
          <p:cNvPr id="365" name="Google Shape;365;g2d524315979_0_81"/>
          <p:cNvGrpSpPr/>
          <p:nvPr/>
        </p:nvGrpSpPr>
        <p:grpSpPr>
          <a:xfrm rot="3614490">
            <a:off x="15642094" y="3305434"/>
            <a:ext cx="6062035" cy="513763"/>
            <a:chOff x="0" y="-38100"/>
            <a:chExt cx="3139792" cy="266100"/>
          </a:xfrm>
        </p:grpSpPr>
        <p:sp>
          <p:nvSpPr>
            <p:cNvPr id="366" name="Google Shape;366;g2d524315979_0_81"/>
            <p:cNvSpPr/>
            <p:nvPr/>
          </p:nvSpPr>
          <p:spPr>
            <a:xfrm>
              <a:off x="0" y="0"/>
              <a:ext cx="3139792" cy="227858"/>
            </a:xfrm>
            <a:custGeom>
              <a:rect b="b" l="l" r="r" t="t"/>
              <a:pathLst>
                <a:path extrusionOk="0" h="227858" w="3139792">
                  <a:moveTo>
                    <a:pt x="2936592" y="0"/>
                  </a:moveTo>
                  <a:lnTo>
                    <a:pt x="0" y="0"/>
                  </a:lnTo>
                  <a:lnTo>
                    <a:pt x="203200" y="227858"/>
                  </a:lnTo>
                  <a:lnTo>
                    <a:pt x="3139792" y="227858"/>
                  </a:lnTo>
                  <a:lnTo>
                    <a:pt x="2936592"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7" name="Google Shape;367;g2d524315979_0_81"/>
            <p:cNvSpPr txBox="1"/>
            <p:nvPr/>
          </p:nvSpPr>
          <p:spPr>
            <a:xfrm>
              <a:off x="101600" y="-38100"/>
              <a:ext cx="2936700" cy="2661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68" name="Google Shape;368;g2d524315979_0_81"/>
          <p:cNvGrpSpPr/>
          <p:nvPr/>
        </p:nvGrpSpPr>
        <p:grpSpPr>
          <a:xfrm rot="-1795516">
            <a:off x="17264789" y="-2296447"/>
            <a:ext cx="3826012" cy="3918741"/>
            <a:chOff x="0" y="-38100"/>
            <a:chExt cx="830765" cy="850900"/>
          </a:xfrm>
        </p:grpSpPr>
        <p:sp>
          <p:nvSpPr>
            <p:cNvPr id="369" name="Google Shape;369;g2d524315979_0_81"/>
            <p:cNvSpPr/>
            <p:nvPr/>
          </p:nvSpPr>
          <p:spPr>
            <a:xfrm>
              <a:off x="0" y="0"/>
              <a:ext cx="830765" cy="812800"/>
            </a:xfrm>
            <a:custGeom>
              <a:rect b="b" l="l" r="r" t="t"/>
              <a:pathLst>
                <a:path extrusionOk="0" h="812800" w="830765">
                  <a:moveTo>
                    <a:pt x="0" y="0"/>
                  </a:moveTo>
                  <a:lnTo>
                    <a:pt x="830765" y="0"/>
                  </a:lnTo>
                  <a:lnTo>
                    <a:pt x="830765" y="812800"/>
                  </a:lnTo>
                  <a:lnTo>
                    <a:pt x="0" y="81280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0" name="Google Shape;370;g2d524315979_0_81"/>
            <p:cNvSpPr txBox="1"/>
            <p:nvPr/>
          </p:nvSpPr>
          <p:spPr>
            <a:xfrm>
              <a:off x="0" y="-38100"/>
              <a:ext cx="830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71" name="Google Shape;371;g2d524315979_0_81"/>
          <p:cNvGrpSpPr/>
          <p:nvPr/>
        </p:nvGrpSpPr>
        <p:grpSpPr>
          <a:xfrm rot="3614490">
            <a:off x="14299053" y="1425186"/>
            <a:ext cx="7586132" cy="513763"/>
            <a:chOff x="0" y="-38100"/>
            <a:chExt cx="3929188" cy="266100"/>
          </a:xfrm>
        </p:grpSpPr>
        <p:sp>
          <p:nvSpPr>
            <p:cNvPr id="372" name="Google Shape;372;g2d524315979_0_81"/>
            <p:cNvSpPr/>
            <p:nvPr/>
          </p:nvSpPr>
          <p:spPr>
            <a:xfrm>
              <a:off x="0" y="0"/>
              <a:ext cx="3929188" cy="227858"/>
            </a:xfrm>
            <a:custGeom>
              <a:rect b="b" l="l" r="r" t="t"/>
              <a:pathLst>
                <a:path extrusionOk="0" h="227858" w="3929188">
                  <a:moveTo>
                    <a:pt x="3725988" y="0"/>
                  </a:moveTo>
                  <a:lnTo>
                    <a:pt x="0" y="0"/>
                  </a:lnTo>
                  <a:lnTo>
                    <a:pt x="203200" y="227858"/>
                  </a:lnTo>
                  <a:lnTo>
                    <a:pt x="3929188" y="227858"/>
                  </a:lnTo>
                  <a:lnTo>
                    <a:pt x="3725988"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3" name="Google Shape;373;g2d524315979_0_81"/>
            <p:cNvSpPr txBox="1"/>
            <p:nvPr/>
          </p:nvSpPr>
          <p:spPr>
            <a:xfrm>
              <a:off x="101600" y="-38100"/>
              <a:ext cx="3726000" cy="2661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74" name="Google Shape;374;g2d524315979_0_81"/>
          <p:cNvGrpSpPr/>
          <p:nvPr/>
        </p:nvGrpSpPr>
        <p:grpSpPr>
          <a:xfrm rot="-3617492">
            <a:off x="-2915547" y="-2343708"/>
            <a:ext cx="3826045" cy="3918776"/>
            <a:chOff x="0" y="-38100"/>
            <a:chExt cx="830765" cy="850900"/>
          </a:xfrm>
        </p:grpSpPr>
        <p:sp>
          <p:nvSpPr>
            <p:cNvPr id="375" name="Google Shape;375;g2d524315979_0_81"/>
            <p:cNvSpPr/>
            <p:nvPr/>
          </p:nvSpPr>
          <p:spPr>
            <a:xfrm>
              <a:off x="0" y="0"/>
              <a:ext cx="830765" cy="812800"/>
            </a:xfrm>
            <a:custGeom>
              <a:rect b="b" l="l" r="r" t="t"/>
              <a:pathLst>
                <a:path extrusionOk="0" h="812800" w="830765">
                  <a:moveTo>
                    <a:pt x="0" y="0"/>
                  </a:moveTo>
                  <a:lnTo>
                    <a:pt x="830765" y="0"/>
                  </a:lnTo>
                  <a:lnTo>
                    <a:pt x="830765" y="812800"/>
                  </a:lnTo>
                  <a:lnTo>
                    <a:pt x="0" y="81280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6" name="Google Shape;376;g2d524315979_0_81"/>
            <p:cNvSpPr txBox="1"/>
            <p:nvPr/>
          </p:nvSpPr>
          <p:spPr>
            <a:xfrm>
              <a:off x="0" y="-38100"/>
              <a:ext cx="830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77" name="Google Shape;377;g2d524315979_0_81"/>
          <p:cNvGrpSpPr/>
          <p:nvPr/>
        </p:nvGrpSpPr>
        <p:grpSpPr>
          <a:xfrm rot="7182724">
            <a:off x="-2426255" y="2756406"/>
            <a:ext cx="4800106" cy="527665"/>
            <a:chOff x="0" y="-38100"/>
            <a:chExt cx="2357911" cy="259200"/>
          </a:xfrm>
        </p:grpSpPr>
        <p:sp>
          <p:nvSpPr>
            <p:cNvPr id="378" name="Google Shape;378;g2d524315979_0_81"/>
            <p:cNvSpPr/>
            <p:nvPr/>
          </p:nvSpPr>
          <p:spPr>
            <a:xfrm>
              <a:off x="0" y="0"/>
              <a:ext cx="2357911" cy="220984"/>
            </a:xfrm>
            <a:custGeom>
              <a:rect b="b" l="l" r="r" t="t"/>
              <a:pathLst>
                <a:path extrusionOk="0" h="220984" w="2357911">
                  <a:moveTo>
                    <a:pt x="203200" y="0"/>
                  </a:moveTo>
                  <a:lnTo>
                    <a:pt x="2357911" y="0"/>
                  </a:lnTo>
                  <a:lnTo>
                    <a:pt x="2154711" y="220984"/>
                  </a:lnTo>
                  <a:lnTo>
                    <a:pt x="0" y="220984"/>
                  </a:lnTo>
                  <a:lnTo>
                    <a:pt x="203200"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9" name="Google Shape;379;g2d524315979_0_81"/>
            <p:cNvSpPr txBox="1"/>
            <p:nvPr/>
          </p:nvSpPr>
          <p:spPr>
            <a:xfrm>
              <a:off x="101600" y="-38100"/>
              <a:ext cx="2154600" cy="2592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80" name="Google Shape;380;g2d524315979_0_81"/>
          <p:cNvGrpSpPr/>
          <p:nvPr/>
        </p:nvGrpSpPr>
        <p:grpSpPr>
          <a:xfrm rot="7182654">
            <a:off x="-3458253" y="1398054"/>
            <a:ext cx="7451099" cy="504202"/>
            <a:chOff x="0" y="-38100"/>
            <a:chExt cx="3830457" cy="259200"/>
          </a:xfrm>
        </p:grpSpPr>
        <p:sp>
          <p:nvSpPr>
            <p:cNvPr id="381" name="Google Shape;381;g2d524315979_0_81"/>
            <p:cNvSpPr/>
            <p:nvPr/>
          </p:nvSpPr>
          <p:spPr>
            <a:xfrm>
              <a:off x="0" y="0"/>
              <a:ext cx="3830457" cy="220984"/>
            </a:xfrm>
            <a:custGeom>
              <a:rect b="b" l="l" r="r" t="t"/>
              <a:pathLst>
                <a:path extrusionOk="0" h="220984" w="3830457">
                  <a:moveTo>
                    <a:pt x="203200" y="0"/>
                  </a:moveTo>
                  <a:lnTo>
                    <a:pt x="3830457" y="0"/>
                  </a:lnTo>
                  <a:lnTo>
                    <a:pt x="3627257" y="220984"/>
                  </a:lnTo>
                  <a:lnTo>
                    <a:pt x="0" y="220984"/>
                  </a:lnTo>
                  <a:lnTo>
                    <a:pt x="203200"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2" name="Google Shape;382;g2d524315979_0_81"/>
            <p:cNvSpPr txBox="1"/>
            <p:nvPr/>
          </p:nvSpPr>
          <p:spPr>
            <a:xfrm>
              <a:off x="101600" y="-38100"/>
              <a:ext cx="3627300" cy="2592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83" name="Google Shape;383;g2d524315979_0_81"/>
          <p:cNvSpPr txBox="1"/>
          <p:nvPr/>
        </p:nvSpPr>
        <p:spPr>
          <a:xfrm>
            <a:off x="11759685" y="2695293"/>
            <a:ext cx="6328500" cy="7326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00"/>
              <a:buFont typeface="Arial"/>
              <a:buNone/>
            </a:pPr>
            <a:r>
              <a:rPr b="1" i="0" lang="es-ES" sz="2800" u="none" cap="none" strike="noStrike">
                <a:solidFill>
                  <a:schemeClr val="dk1"/>
                </a:solidFill>
                <a:latin typeface="Poppins"/>
                <a:ea typeface="Poppins"/>
                <a:cs typeface="Poppins"/>
                <a:sym typeface="Poppins"/>
              </a:rPr>
              <a:t>Top Categorías:</a:t>
            </a:r>
            <a:endParaRPr b="0" i="0" sz="2800" u="none" cap="none" strike="noStrike">
              <a:solidFill>
                <a:schemeClr val="dk1"/>
              </a:solidFill>
              <a:latin typeface="Poppins"/>
              <a:ea typeface="Poppins"/>
              <a:cs typeface="Poppins"/>
              <a:sym typeface="Poppins"/>
            </a:endParaRPr>
          </a:p>
          <a:p>
            <a:pPr indent="-514350" lvl="0" marL="514350" marR="0" rtl="0" algn="l">
              <a:lnSpc>
                <a:spcPct val="100000"/>
              </a:lnSpc>
              <a:spcBef>
                <a:spcPts val="0"/>
              </a:spcBef>
              <a:spcAft>
                <a:spcPts val="0"/>
              </a:spcAft>
              <a:buClr>
                <a:schemeClr val="dk1"/>
              </a:buClr>
              <a:buSzPts val="2800"/>
              <a:buFont typeface="Calibri"/>
              <a:buAutoNum type="arabicPeriod"/>
            </a:pPr>
            <a:r>
              <a:rPr b="0" i="0" lang="es-ES" sz="2800" u="none" cap="none" strike="noStrike">
                <a:solidFill>
                  <a:schemeClr val="dk1"/>
                </a:solidFill>
                <a:latin typeface="Poppins"/>
                <a:ea typeface="Poppins"/>
                <a:cs typeface="Poppins"/>
                <a:sym typeface="Poppins"/>
              </a:rPr>
              <a:t>American Vodkas (~$22M)</a:t>
            </a:r>
            <a:endParaRPr b="0" i="0" sz="1400" u="none" cap="none" strike="noStrike">
              <a:solidFill>
                <a:srgbClr val="000000"/>
              </a:solidFill>
              <a:latin typeface="Arial"/>
              <a:ea typeface="Arial"/>
              <a:cs typeface="Arial"/>
              <a:sym typeface="Arial"/>
            </a:endParaRPr>
          </a:p>
          <a:p>
            <a:pPr indent="-514350" lvl="0" marL="514350" marR="0" rtl="0" algn="l">
              <a:lnSpc>
                <a:spcPct val="100000"/>
              </a:lnSpc>
              <a:spcBef>
                <a:spcPts val="0"/>
              </a:spcBef>
              <a:spcAft>
                <a:spcPts val="0"/>
              </a:spcAft>
              <a:buClr>
                <a:schemeClr val="dk1"/>
              </a:buClr>
              <a:buSzPts val="2800"/>
              <a:buFont typeface="Calibri"/>
              <a:buAutoNum type="arabicPeriod"/>
            </a:pPr>
            <a:r>
              <a:rPr b="0" i="0" lang="es-ES" sz="2800" u="none" cap="none" strike="noStrike">
                <a:solidFill>
                  <a:schemeClr val="dk1"/>
                </a:solidFill>
                <a:latin typeface="Poppins"/>
                <a:ea typeface="Poppins"/>
                <a:cs typeface="Poppins"/>
                <a:sym typeface="Poppins"/>
              </a:rPr>
              <a:t>Canadian Whiskies (~$13M)</a:t>
            </a:r>
            <a:endParaRPr b="0" i="0" sz="1400" u="none" cap="none" strike="noStrike">
              <a:solidFill>
                <a:srgbClr val="000000"/>
              </a:solidFill>
              <a:latin typeface="Arial"/>
              <a:ea typeface="Arial"/>
              <a:cs typeface="Arial"/>
              <a:sym typeface="Arial"/>
            </a:endParaRPr>
          </a:p>
          <a:p>
            <a:pPr indent="-514350" lvl="0" marL="514350" marR="0" rtl="0" algn="l">
              <a:lnSpc>
                <a:spcPct val="100000"/>
              </a:lnSpc>
              <a:spcBef>
                <a:spcPts val="0"/>
              </a:spcBef>
              <a:spcAft>
                <a:spcPts val="0"/>
              </a:spcAft>
              <a:buClr>
                <a:schemeClr val="dk1"/>
              </a:buClr>
              <a:buSzPts val="2800"/>
              <a:buFont typeface="Calibri"/>
              <a:buAutoNum type="arabicPeriod"/>
            </a:pPr>
            <a:r>
              <a:rPr b="0" i="0" lang="es-ES" sz="2800" u="none" cap="none" strike="noStrike">
                <a:solidFill>
                  <a:schemeClr val="dk1"/>
                </a:solidFill>
                <a:latin typeface="Poppins"/>
                <a:ea typeface="Poppins"/>
                <a:cs typeface="Poppins"/>
                <a:sym typeface="Poppins"/>
              </a:rPr>
              <a:t>Straight Bourbon Whiskies (~$11M)</a:t>
            </a:r>
            <a:endParaRPr b="0" i="0" sz="1400" u="none" cap="none" strike="noStrike">
              <a:solidFill>
                <a:srgbClr val="000000"/>
              </a:solidFill>
              <a:latin typeface="Arial"/>
              <a:ea typeface="Arial"/>
              <a:cs typeface="Arial"/>
              <a:sym typeface="Arial"/>
            </a:endParaRPr>
          </a:p>
          <a:p>
            <a:pPr indent="-514350" lvl="0" marL="514350" marR="0" rtl="0" algn="l">
              <a:lnSpc>
                <a:spcPct val="100000"/>
              </a:lnSpc>
              <a:spcBef>
                <a:spcPts val="0"/>
              </a:spcBef>
              <a:spcAft>
                <a:spcPts val="0"/>
              </a:spcAft>
              <a:buClr>
                <a:schemeClr val="dk1"/>
              </a:buClr>
              <a:buSzPts val="2800"/>
              <a:buFont typeface="Calibri"/>
              <a:buAutoNum type="arabicPeriod"/>
            </a:pPr>
            <a:r>
              <a:rPr b="0" i="0" lang="es-ES" sz="2800" u="none" cap="none" strike="noStrike">
                <a:solidFill>
                  <a:schemeClr val="dk1"/>
                </a:solidFill>
                <a:latin typeface="Poppins"/>
                <a:ea typeface="Poppins"/>
                <a:cs typeface="Poppins"/>
                <a:sym typeface="Poppins"/>
              </a:rPr>
              <a:t>Whiskey Liqueur (~$8M)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s-ES" sz="2800" u="none" cap="none" strike="noStrike">
                <a:solidFill>
                  <a:schemeClr val="dk1"/>
                </a:solidFill>
                <a:latin typeface="Poppins"/>
                <a:ea typeface="Poppins"/>
                <a:cs typeface="Poppins"/>
                <a:sym typeface="Poppins"/>
              </a:rPr>
              <a:t>Patrones:</a:t>
            </a:r>
            <a:endParaRPr b="0" i="0" sz="2800" u="none" cap="none" strike="noStrike">
              <a:solidFill>
                <a:schemeClr val="dk1"/>
              </a:solidFill>
              <a:latin typeface="Poppins"/>
              <a:ea typeface="Poppins"/>
              <a:cs typeface="Poppins"/>
              <a:sym typeface="Poppins"/>
            </a:endParaRPr>
          </a:p>
          <a:p>
            <a:pPr indent="-457200" lvl="0" marL="457200" marR="0" rtl="0" algn="l">
              <a:lnSpc>
                <a:spcPct val="100000"/>
              </a:lnSpc>
              <a:spcBef>
                <a:spcPts val="0"/>
              </a:spcBef>
              <a:spcAft>
                <a:spcPts val="0"/>
              </a:spcAft>
              <a:buClr>
                <a:schemeClr val="dk1"/>
              </a:buClr>
              <a:buSzPts val="2800"/>
              <a:buFont typeface="Arial"/>
              <a:buChar char="•"/>
            </a:pPr>
            <a:r>
              <a:rPr b="0" i="0" lang="es-ES" sz="2800" u="none" cap="none" strike="noStrike">
                <a:solidFill>
                  <a:schemeClr val="dk1"/>
                </a:solidFill>
                <a:latin typeface="Poppins"/>
                <a:ea typeface="Poppins"/>
                <a:cs typeface="Poppins"/>
                <a:sym typeface="Poppins"/>
              </a:rPr>
              <a:t>Dominancia clara de vodka americano</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2800"/>
              <a:buFont typeface="Arial"/>
              <a:buChar char="•"/>
            </a:pPr>
            <a:r>
              <a:rPr b="0" i="0" lang="es-ES" sz="2800" u="none" cap="none" strike="noStrike">
                <a:solidFill>
                  <a:schemeClr val="dk1"/>
                </a:solidFill>
                <a:latin typeface="Poppins"/>
                <a:ea typeface="Poppins"/>
                <a:cs typeface="Poppins"/>
                <a:sym typeface="Poppins"/>
              </a:rPr>
              <a:t>Fuerte presencia de whiskies.</a:t>
            </a:r>
            <a:endParaRPr b="0" i="0" sz="1400" u="none" cap="none" strike="noStrike">
              <a:solidFill>
                <a:srgbClr val="000000"/>
              </a:solidFill>
              <a:latin typeface="Arial"/>
              <a:ea typeface="Arial"/>
              <a:cs typeface="Arial"/>
              <a:sym typeface="Arial"/>
            </a:endParaRPr>
          </a:p>
          <a:p>
            <a:pPr indent="-406400" lvl="0" marL="457200" marR="0" rtl="0" algn="l">
              <a:lnSpc>
                <a:spcPct val="100000"/>
              </a:lnSpc>
              <a:spcBef>
                <a:spcPts val="0"/>
              </a:spcBef>
              <a:spcAft>
                <a:spcPts val="0"/>
              </a:spcAft>
              <a:buClr>
                <a:schemeClr val="dk1"/>
              </a:buClr>
              <a:buSzPts val="2800"/>
              <a:buFont typeface="Arial"/>
              <a:buChar char="•"/>
            </a:pPr>
            <a:r>
              <a:rPr b="0" i="0" lang="es-ES" sz="2800" u="none" cap="none" strike="noStrike">
                <a:solidFill>
                  <a:schemeClr val="dk1"/>
                </a:solidFill>
                <a:latin typeface="Poppins"/>
                <a:ea typeface="Poppins"/>
                <a:cs typeface="Poppins"/>
                <a:sym typeface="Poppins"/>
              </a:rPr>
              <a:t>Siendo el whisky una bebida muy popular, hay tendencia a comprar a los fabricados en norteamérica (USA y Canadá) en relación con otros países o a importados.  </a:t>
            </a:r>
            <a:endParaRPr b="0" i="0" sz="2800" u="none" cap="none" strike="noStrike">
              <a:solidFill>
                <a:schemeClr val="dk1"/>
              </a:solidFill>
              <a:latin typeface="Poppins"/>
              <a:ea typeface="Poppins"/>
              <a:cs typeface="Poppins"/>
              <a:sym typeface="Poppins"/>
            </a:endParaRPr>
          </a:p>
          <a:p>
            <a:pPr indent="-279400" lvl="0" marL="457200" marR="0" rtl="0" algn="l">
              <a:lnSpc>
                <a:spcPct val="100000"/>
              </a:lnSpc>
              <a:spcBef>
                <a:spcPts val="0"/>
              </a:spcBef>
              <a:spcAft>
                <a:spcPts val="0"/>
              </a:spcAft>
              <a:buClr>
                <a:schemeClr val="dk1"/>
              </a:buClr>
              <a:buSzPts val="2800"/>
              <a:buFont typeface="Poppins"/>
              <a:buNone/>
            </a:pPr>
            <a:r>
              <a:t/>
            </a:r>
            <a:endParaRPr b="0" i="0" sz="2800" u="none" cap="none" strike="noStrike">
              <a:solidFill>
                <a:schemeClr val="dk1"/>
              </a:solidFill>
              <a:latin typeface="Poppins"/>
              <a:ea typeface="Poppins"/>
              <a:cs typeface="Poppins"/>
              <a:sym typeface="Poppins"/>
            </a:endParaRPr>
          </a:p>
        </p:txBody>
      </p:sp>
      <p:pic>
        <p:nvPicPr>
          <p:cNvPr id="384" name="Google Shape;384;g2d524315979_0_81"/>
          <p:cNvPicPr preferRelativeResize="0"/>
          <p:nvPr/>
        </p:nvPicPr>
        <p:blipFill rotWithShape="1">
          <a:blip r:embed="rId4">
            <a:alphaModFix/>
          </a:blip>
          <a:srcRect b="0" l="0" r="0" t="0"/>
          <a:stretch/>
        </p:blipFill>
        <p:spPr>
          <a:xfrm>
            <a:off x="890188" y="1971473"/>
            <a:ext cx="10266774" cy="83590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g2d524315979_0_108"/>
          <p:cNvSpPr/>
          <p:nvPr/>
        </p:nvSpPr>
        <p:spPr>
          <a:xfrm>
            <a:off x="2986321" y="3835592"/>
            <a:ext cx="1096897" cy="1044794"/>
          </a:xfrm>
          <a:custGeom>
            <a:rect b="b" l="l" r="r" t="t"/>
            <a:pathLst>
              <a:path extrusionOk="0" h="1044794" w="1096897">
                <a:moveTo>
                  <a:pt x="0" y="0"/>
                </a:moveTo>
                <a:lnTo>
                  <a:pt x="1096897" y="0"/>
                </a:lnTo>
                <a:lnTo>
                  <a:pt x="1096897" y="1044795"/>
                </a:lnTo>
                <a:lnTo>
                  <a:pt x="0" y="104479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0" name="Google Shape;390;g2d524315979_0_108"/>
          <p:cNvSpPr txBox="1"/>
          <p:nvPr/>
        </p:nvSpPr>
        <p:spPr>
          <a:xfrm>
            <a:off x="3493775" y="969310"/>
            <a:ext cx="11975700" cy="692700"/>
          </a:xfrm>
          <a:prstGeom prst="rect">
            <a:avLst/>
          </a:prstGeom>
          <a:noFill/>
          <a:ln>
            <a:noFill/>
          </a:ln>
        </p:spPr>
        <p:txBody>
          <a:bodyPr anchorCtr="0" anchor="t" bIns="0" lIns="0" spcFirstLastPara="1" rIns="0" wrap="square" tIns="0">
            <a:spAutoFit/>
          </a:bodyPr>
          <a:lstStyle/>
          <a:p>
            <a:pPr indent="0" lvl="0" marL="0" marR="0" rtl="0" algn="ctr">
              <a:lnSpc>
                <a:spcPct val="114977"/>
              </a:lnSpc>
              <a:spcBef>
                <a:spcPts val="0"/>
              </a:spcBef>
              <a:spcAft>
                <a:spcPts val="0"/>
              </a:spcAft>
              <a:buClr>
                <a:srgbClr val="000000"/>
              </a:buClr>
              <a:buSzPts val="4500"/>
              <a:buFont typeface="Arial"/>
              <a:buNone/>
            </a:pPr>
            <a:r>
              <a:rPr b="1" i="0" lang="es-ES" sz="4500" u="none" cap="none" strike="noStrike">
                <a:solidFill>
                  <a:srgbClr val="000000"/>
                </a:solidFill>
                <a:latin typeface="Poppins"/>
                <a:ea typeface="Poppins"/>
                <a:cs typeface="Poppins"/>
                <a:sym typeface="Poppins"/>
              </a:rPr>
              <a:t>Eficiencia de las ventas</a:t>
            </a:r>
            <a:endParaRPr b="0" i="0" sz="1400" u="none" cap="none" strike="noStrike">
              <a:solidFill>
                <a:srgbClr val="000000"/>
              </a:solidFill>
              <a:latin typeface="Arial"/>
              <a:ea typeface="Arial"/>
              <a:cs typeface="Arial"/>
              <a:sym typeface="Arial"/>
            </a:endParaRPr>
          </a:p>
        </p:txBody>
      </p:sp>
      <p:sp>
        <p:nvSpPr>
          <p:cNvPr id="391" name="Google Shape;391;g2d524315979_0_108"/>
          <p:cNvSpPr txBox="1"/>
          <p:nvPr/>
        </p:nvSpPr>
        <p:spPr>
          <a:xfrm>
            <a:off x="1077434" y="5837498"/>
            <a:ext cx="4914600" cy="461700"/>
          </a:xfrm>
          <a:prstGeom prst="rect">
            <a:avLst/>
          </a:prstGeom>
          <a:noFill/>
          <a:ln>
            <a:noFill/>
          </a:ln>
        </p:spPr>
        <p:txBody>
          <a:bodyPr anchorCtr="0" anchor="t" bIns="0" lIns="0" spcFirstLastPara="1" rIns="0" wrap="square" tIns="0">
            <a:spAutoFit/>
          </a:bodyPr>
          <a:lstStyle/>
          <a:p>
            <a:pPr indent="0" lvl="0" marL="0" marR="0" rtl="0" algn="ctr">
              <a:lnSpc>
                <a:spcPct val="115005"/>
              </a:lnSpc>
              <a:spcBef>
                <a:spcPts val="0"/>
              </a:spcBef>
              <a:spcAft>
                <a:spcPts val="0"/>
              </a:spcAft>
              <a:buClr>
                <a:srgbClr val="000000"/>
              </a:buClr>
              <a:buSzPts val="2999"/>
              <a:buFont typeface="Arial"/>
              <a:buNone/>
            </a:pPr>
            <a:r>
              <a:rPr b="1" i="0" lang="es-ES" sz="2999" u="none" cap="none" strike="noStrike">
                <a:solidFill>
                  <a:srgbClr val="FFFFFF"/>
                </a:solidFill>
                <a:latin typeface="Poppins"/>
                <a:ea typeface="Poppins"/>
                <a:cs typeface="Poppins"/>
                <a:sym typeface="Poppins"/>
              </a:rPr>
              <a:t>Data-driven Decisions</a:t>
            </a:r>
            <a:endParaRPr b="0" i="0" sz="1400" u="none" cap="none" strike="noStrike">
              <a:solidFill>
                <a:srgbClr val="000000"/>
              </a:solidFill>
              <a:latin typeface="Arial"/>
              <a:ea typeface="Arial"/>
              <a:cs typeface="Arial"/>
              <a:sym typeface="Arial"/>
            </a:endParaRPr>
          </a:p>
        </p:txBody>
      </p:sp>
      <p:sp>
        <p:nvSpPr>
          <p:cNvPr id="392" name="Google Shape;392;g2d524315979_0_108"/>
          <p:cNvSpPr txBox="1"/>
          <p:nvPr/>
        </p:nvSpPr>
        <p:spPr>
          <a:xfrm>
            <a:off x="13292672" y="5837498"/>
            <a:ext cx="2913000" cy="461700"/>
          </a:xfrm>
          <a:prstGeom prst="rect">
            <a:avLst/>
          </a:prstGeom>
          <a:noFill/>
          <a:ln>
            <a:noFill/>
          </a:ln>
        </p:spPr>
        <p:txBody>
          <a:bodyPr anchorCtr="0" anchor="t" bIns="0" lIns="0" spcFirstLastPara="1" rIns="0" wrap="square" tIns="0">
            <a:spAutoFit/>
          </a:bodyPr>
          <a:lstStyle/>
          <a:p>
            <a:pPr indent="0" lvl="0" marL="0" marR="0" rtl="0" algn="ctr">
              <a:lnSpc>
                <a:spcPct val="115005"/>
              </a:lnSpc>
              <a:spcBef>
                <a:spcPts val="0"/>
              </a:spcBef>
              <a:spcAft>
                <a:spcPts val="0"/>
              </a:spcAft>
              <a:buClr>
                <a:srgbClr val="000000"/>
              </a:buClr>
              <a:buSzPts val="2999"/>
              <a:buFont typeface="Arial"/>
              <a:buNone/>
            </a:pPr>
            <a:r>
              <a:rPr b="1" i="0" lang="es-ES" sz="2999" u="none" cap="none" strike="noStrike">
                <a:solidFill>
                  <a:srgbClr val="FFFFFF"/>
                </a:solidFill>
                <a:latin typeface="Poppins"/>
                <a:ea typeface="Poppins"/>
                <a:cs typeface="Poppins"/>
                <a:sym typeface="Poppins"/>
              </a:rPr>
              <a:t>Visualization</a:t>
            </a:r>
            <a:endParaRPr b="0" i="0" sz="1400" u="none" cap="none" strike="noStrike">
              <a:solidFill>
                <a:srgbClr val="000000"/>
              </a:solidFill>
              <a:latin typeface="Arial"/>
              <a:ea typeface="Arial"/>
              <a:cs typeface="Arial"/>
              <a:sym typeface="Arial"/>
            </a:endParaRPr>
          </a:p>
        </p:txBody>
      </p:sp>
      <p:grpSp>
        <p:nvGrpSpPr>
          <p:cNvPr id="393" name="Google Shape;393;g2d524315979_0_108"/>
          <p:cNvGrpSpPr/>
          <p:nvPr/>
        </p:nvGrpSpPr>
        <p:grpSpPr>
          <a:xfrm rot="3614490">
            <a:off x="15642094" y="3305434"/>
            <a:ext cx="6062035" cy="513763"/>
            <a:chOff x="0" y="-38100"/>
            <a:chExt cx="3139792" cy="266100"/>
          </a:xfrm>
        </p:grpSpPr>
        <p:sp>
          <p:nvSpPr>
            <p:cNvPr id="394" name="Google Shape;394;g2d524315979_0_108"/>
            <p:cNvSpPr/>
            <p:nvPr/>
          </p:nvSpPr>
          <p:spPr>
            <a:xfrm>
              <a:off x="0" y="0"/>
              <a:ext cx="3139792" cy="227858"/>
            </a:xfrm>
            <a:custGeom>
              <a:rect b="b" l="l" r="r" t="t"/>
              <a:pathLst>
                <a:path extrusionOk="0" h="227858" w="3139792">
                  <a:moveTo>
                    <a:pt x="2936592" y="0"/>
                  </a:moveTo>
                  <a:lnTo>
                    <a:pt x="0" y="0"/>
                  </a:lnTo>
                  <a:lnTo>
                    <a:pt x="203200" y="227858"/>
                  </a:lnTo>
                  <a:lnTo>
                    <a:pt x="3139792" y="227858"/>
                  </a:lnTo>
                  <a:lnTo>
                    <a:pt x="2936592"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5" name="Google Shape;395;g2d524315979_0_108"/>
            <p:cNvSpPr txBox="1"/>
            <p:nvPr/>
          </p:nvSpPr>
          <p:spPr>
            <a:xfrm>
              <a:off x="101600" y="-38100"/>
              <a:ext cx="2936700" cy="2661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96" name="Google Shape;396;g2d524315979_0_108"/>
          <p:cNvGrpSpPr/>
          <p:nvPr/>
        </p:nvGrpSpPr>
        <p:grpSpPr>
          <a:xfrm rot="-1795516">
            <a:off x="17264789" y="-2296447"/>
            <a:ext cx="3826012" cy="3918741"/>
            <a:chOff x="0" y="-38100"/>
            <a:chExt cx="830765" cy="850900"/>
          </a:xfrm>
        </p:grpSpPr>
        <p:sp>
          <p:nvSpPr>
            <p:cNvPr id="397" name="Google Shape;397;g2d524315979_0_108"/>
            <p:cNvSpPr/>
            <p:nvPr/>
          </p:nvSpPr>
          <p:spPr>
            <a:xfrm>
              <a:off x="0" y="0"/>
              <a:ext cx="830765" cy="812800"/>
            </a:xfrm>
            <a:custGeom>
              <a:rect b="b" l="l" r="r" t="t"/>
              <a:pathLst>
                <a:path extrusionOk="0" h="812800" w="830765">
                  <a:moveTo>
                    <a:pt x="0" y="0"/>
                  </a:moveTo>
                  <a:lnTo>
                    <a:pt x="830765" y="0"/>
                  </a:lnTo>
                  <a:lnTo>
                    <a:pt x="830765" y="812800"/>
                  </a:lnTo>
                  <a:lnTo>
                    <a:pt x="0" y="81280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8" name="Google Shape;398;g2d524315979_0_108"/>
            <p:cNvSpPr txBox="1"/>
            <p:nvPr/>
          </p:nvSpPr>
          <p:spPr>
            <a:xfrm>
              <a:off x="0" y="-38100"/>
              <a:ext cx="830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99" name="Google Shape;399;g2d524315979_0_108"/>
          <p:cNvGrpSpPr/>
          <p:nvPr/>
        </p:nvGrpSpPr>
        <p:grpSpPr>
          <a:xfrm rot="3614490">
            <a:off x="14299053" y="1425186"/>
            <a:ext cx="7586132" cy="513763"/>
            <a:chOff x="0" y="-38100"/>
            <a:chExt cx="3929188" cy="266100"/>
          </a:xfrm>
        </p:grpSpPr>
        <p:sp>
          <p:nvSpPr>
            <p:cNvPr id="400" name="Google Shape;400;g2d524315979_0_108"/>
            <p:cNvSpPr/>
            <p:nvPr/>
          </p:nvSpPr>
          <p:spPr>
            <a:xfrm>
              <a:off x="0" y="0"/>
              <a:ext cx="3929188" cy="227858"/>
            </a:xfrm>
            <a:custGeom>
              <a:rect b="b" l="l" r="r" t="t"/>
              <a:pathLst>
                <a:path extrusionOk="0" h="227858" w="3929188">
                  <a:moveTo>
                    <a:pt x="3725988" y="0"/>
                  </a:moveTo>
                  <a:lnTo>
                    <a:pt x="0" y="0"/>
                  </a:lnTo>
                  <a:lnTo>
                    <a:pt x="203200" y="227858"/>
                  </a:lnTo>
                  <a:lnTo>
                    <a:pt x="3929188" y="227858"/>
                  </a:lnTo>
                  <a:lnTo>
                    <a:pt x="3725988"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1" name="Google Shape;401;g2d524315979_0_108"/>
            <p:cNvSpPr txBox="1"/>
            <p:nvPr/>
          </p:nvSpPr>
          <p:spPr>
            <a:xfrm>
              <a:off x="101600" y="-38100"/>
              <a:ext cx="3726000" cy="2661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02" name="Google Shape;402;g2d524315979_0_108"/>
          <p:cNvGrpSpPr/>
          <p:nvPr/>
        </p:nvGrpSpPr>
        <p:grpSpPr>
          <a:xfrm rot="-3617492">
            <a:off x="-2915547" y="-2343708"/>
            <a:ext cx="3826045" cy="3918776"/>
            <a:chOff x="0" y="-38100"/>
            <a:chExt cx="830765" cy="850900"/>
          </a:xfrm>
        </p:grpSpPr>
        <p:sp>
          <p:nvSpPr>
            <p:cNvPr id="403" name="Google Shape;403;g2d524315979_0_108"/>
            <p:cNvSpPr/>
            <p:nvPr/>
          </p:nvSpPr>
          <p:spPr>
            <a:xfrm>
              <a:off x="0" y="0"/>
              <a:ext cx="830765" cy="812800"/>
            </a:xfrm>
            <a:custGeom>
              <a:rect b="b" l="l" r="r" t="t"/>
              <a:pathLst>
                <a:path extrusionOk="0" h="812800" w="830765">
                  <a:moveTo>
                    <a:pt x="0" y="0"/>
                  </a:moveTo>
                  <a:lnTo>
                    <a:pt x="830765" y="0"/>
                  </a:lnTo>
                  <a:lnTo>
                    <a:pt x="830765" y="812800"/>
                  </a:lnTo>
                  <a:lnTo>
                    <a:pt x="0" y="81280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4" name="Google Shape;404;g2d524315979_0_108"/>
            <p:cNvSpPr txBox="1"/>
            <p:nvPr/>
          </p:nvSpPr>
          <p:spPr>
            <a:xfrm>
              <a:off x="0" y="-38100"/>
              <a:ext cx="830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05" name="Google Shape;405;g2d524315979_0_108"/>
          <p:cNvGrpSpPr/>
          <p:nvPr/>
        </p:nvGrpSpPr>
        <p:grpSpPr>
          <a:xfrm rot="7182724">
            <a:off x="-2426255" y="2756406"/>
            <a:ext cx="4800106" cy="527665"/>
            <a:chOff x="0" y="-38100"/>
            <a:chExt cx="2357911" cy="259200"/>
          </a:xfrm>
        </p:grpSpPr>
        <p:sp>
          <p:nvSpPr>
            <p:cNvPr id="406" name="Google Shape;406;g2d524315979_0_108"/>
            <p:cNvSpPr/>
            <p:nvPr/>
          </p:nvSpPr>
          <p:spPr>
            <a:xfrm>
              <a:off x="0" y="0"/>
              <a:ext cx="2357911" cy="220984"/>
            </a:xfrm>
            <a:custGeom>
              <a:rect b="b" l="l" r="r" t="t"/>
              <a:pathLst>
                <a:path extrusionOk="0" h="220984" w="2357911">
                  <a:moveTo>
                    <a:pt x="203200" y="0"/>
                  </a:moveTo>
                  <a:lnTo>
                    <a:pt x="2357911" y="0"/>
                  </a:lnTo>
                  <a:lnTo>
                    <a:pt x="2154711" y="220984"/>
                  </a:lnTo>
                  <a:lnTo>
                    <a:pt x="0" y="220984"/>
                  </a:lnTo>
                  <a:lnTo>
                    <a:pt x="203200"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7" name="Google Shape;407;g2d524315979_0_108"/>
            <p:cNvSpPr txBox="1"/>
            <p:nvPr/>
          </p:nvSpPr>
          <p:spPr>
            <a:xfrm>
              <a:off x="101600" y="-38100"/>
              <a:ext cx="2154600" cy="2592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08" name="Google Shape;408;g2d524315979_0_108"/>
          <p:cNvGrpSpPr/>
          <p:nvPr/>
        </p:nvGrpSpPr>
        <p:grpSpPr>
          <a:xfrm rot="7182654">
            <a:off x="-3458253" y="1398054"/>
            <a:ext cx="7451099" cy="504202"/>
            <a:chOff x="0" y="-38100"/>
            <a:chExt cx="3830457" cy="259200"/>
          </a:xfrm>
        </p:grpSpPr>
        <p:sp>
          <p:nvSpPr>
            <p:cNvPr id="409" name="Google Shape;409;g2d524315979_0_108"/>
            <p:cNvSpPr/>
            <p:nvPr/>
          </p:nvSpPr>
          <p:spPr>
            <a:xfrm>
              <a:off x="0" y="0"/>
              <a:ext cx="3830457" cy="220984"/>
            </a:xfrm>
            <a:custGeom>
              <a:rect b="b" l="l" r="r" t="t"/>
              <a:pathLst>
                <a:path extrusionOk="0" h="220984" w="3830457">
                  <a:moveTo>
                    <a:pt x="203200" y="0"/>
                  </a:moveTo>
                  <a:lnTo>
                    <a:pt x="3830457" y="0"/>
                  </a:lnTo>
                  <a:lnTo>
                    <a:pt x="3627257" y="220984"/>
                  </a:lnTo>
                  <a:lnTo>
                    <a:pt x="0" y="220984"/>
                  </a:lnTo>
                  <a:lnTo>
                    <a:pt x="203200"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0" name="Google Shape;410;g2d524315979_0_108"/>
            <p:cNvSpPr txBox="1"/>
            <p:nvPr/>
          </p:nvSpPr>
          <p:spPr>
            <a:xfrm>
              <a:off x="101600" y="-38100"/>
              <a:ext cx="3627300" cy="2592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11" name="Google Shape;411;g2d524315979_0_108"/>
          <p:cNvSpPr txBox="1"/>
          <p:nvPr/>
        </p:nvSpPr>
        <p:spPr>
          <a:xfrm>
            <a:off x="10311388" y="3407192"/>
            <a:ext cx="7868700" cy="517064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00"/>
              <a:buFont typeface="Arial"/>
              <a:buNone/>
            </a:pPr>
            <a:r>
              <a:rPr b="1" i="0" lang="es-ES" sz="2800" u="none" cap="none" strike="noStrike">
                <a:solidFill>
                  <a:schemeClr val="dk1"/>
                </a:solidFill>
                <a:latin typeface="Poppins"/>
                <a:ea typeface="Poppins"/>
                <a:cs typeface="Poppins"/>
                <a:sym typeface="Poppins"/>
              </a:rPr>
              <a:t>Patrones Principales:</a:t>
            </a:r>
            <a:endParaRPr b="0" i="0" sz="2800" u="none" cap="none" strike="noStrike">
              <a:solidFill>
                <a:schemeClr val="dk1"/>
              </a:solidFill>
              <a:latin typeface="Poppins"/>
              <a:ea typeface="Poppins"/>
              <a:cs typeface="Poppins"/>
              <a:sym typeface="Poppins"/>
            </a:endParaRPr>
          </a:p>
          <a:p>
            <a:pPr indent="-457200" lvl="0" marL="457200" marR="0" rtl="0" algn="l">
              <a:lnSpc>
                <a:spcPct val="100000"/>
              </a:lnSpc>
              <a:spcBef>
                <a:spcPts val="0"/>
              </a:spcBef>
              <a:spcAft>
                <a:spcPts val="0"/>
              </a:spcAft>
              <a:buClr>
                <a:schemeClr val="dk1"/>
              </a:buClr>
              <a:buSzPts val="2800"/>
              <a:buFont typeface="Arial"/>
              <a:buChar char="•"/>
            </a:pPr>
            <a:r>
              <a:rPr b="0" i="0" lang="es-ES" sz="2800" u="none" cap="none" strike="noStrike">
                <a:solidFill>
                  <a:schemeClr val="dk1"/>
                </a:solidFill>
                <a:latin typeface="Poppins"/>
                <a:ea typeface="Poppins"/>
                <a:cs typeface="Poppins"/>
                <a:sym typeface="Poppins"/>
              </a:rPr>
              <a:t>Mayor eficiencia en ventas bajas (0-2000 botellas)</a:t>
            </a:r>
            <a:endParaRPr b="0" i="0" sz="1400" u="none" cap="none" strike="noStrike">
              <a:solidFill>
                <a:srgbClr val="000000"/>
              </a:solidFill>
              <a:latin typeface="Poppins"/>
              <a:ea typeface="Poppins"/>
              <a:cs typeface="Poppins"/>
              <a:sym typeface="Poppins"/>
            </a:endParaRPr>
          </a:p>
          <a:p>
            <a:pPr indent="-457200" lvl="0" marL="457200" marR="0" rtl="0" algn="l">
              <a:lnSpc>
                <a:spcPct val="100000"/>
              </a:lnSpc>
              <a:spcBef>
                <a:spcPts val="0"/>
              </a:spcBef>
              <a:spcAft>
                <a:spcPts val="0"/>
              </a:spcAft>
              <a:buClr>
                <a:schemeClr val="dk1"/>
              </a:buClr>
              <a:buSzPts val="2800"/>
              <a:buFont typeface="Arial"/>
              <a:buChar char="•"/>
            </a:pPr>
            <a:r>
              <a:rPr b="0" i="0" lang="es-ES" sz="2800" u="none" cap="none" strike="noStrike">
                <a:solidFill>
                  <a:schemeClr val="dk1"/>
                </a:solidFill>
                <a:latin typeface="Poppins"/>
                <a:ea typeface="Poppins"/>
                <a:cs typeface="Poppins"/>
                <a:sym typeface="Poppins"/>
              </a:rPr>
              <a:t>Picos de eficiencia hasta 3500 para ventas pequeñas</a:t>
            </a:r>
            <a:endParaRPr b="0" i="0" sz="1400" u="none" cap="none" strike="noStrike">
              <a:solidFill>
                <a:srgbClr val="000000"/>
              </a:solidFill>
              <a:latin typeface="Poppins"/>
              <a:ea typeface="Poppins"/>
              <a:cs typeface="Poppins"/>
              <a:sym typeface="Poppins"/>
            </a:endParaRPr>
          </a:p>
          <a:p>
            <a:pPr indent="-457200" lvl="0" marL="457200" marR="0" rtl="0" algn="l">
              <a:lnSpc>
                <a:spcPct val="100000"/>
              </a:lnSpc>
              <a:spcBef>
                <a:spcPts val="0"/>
              </a:spcBef>
              <a:spcAft>
                <a:spcPts val="0"/>
              </a:spcAft>
              <a:buClr>
                <a:schemeClr val="dk1"/>
              </a:buClr>
              <a:buSzPts val="2800"/>
              <a:buFont typeface="Arial"/>
              <a:buChar char="•"/>
            </a:pPr>
            <a:r>
              <a:rPr b="0" i="0" lang="es-ES" sz="2800" u="none" cap="none" strike="noStrike">
                <a:solidFill>
                  <a:schemeClr val="dk1"/>
                </a:solidFill>
                <a:latin typeface="Poppins"/>
                <a:ea typeface="Poppins"/>
                <a:cs typeface="Poppins"/>
                <a:sym typeface="Poppins"/>
              </a:rPr>
              <a:t>Eficiencia decrece con mayor volumen de botellas</a:t>
            </a:r>
            <a:endParaRPr b="0" i="0" sz="1400" u="none" cap="none" strike="noStrike">
              <a:solidFill>
                <a:srgbClr val="000000"/>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2800"/>
              <a:buFont typeface="Arial"/>
              <a:buNone/>
            </a:pPr>
            <a:r>
              <a:rPr b="1" i="0" lang="es-ES" sz="2800" u="none" cap="none" strike="noStrike">
                <a:solidFill>
                  <a:schemeClr val="dk1"/>
                </a:solidFill>
                <a:latin typeface="Poppins"/>
                <a:ea typeface="Poppins"/>
                <a:cs typeface="Poppins"/>
                <a:sym typeface="Poppins"/>
              </a:rPr>
              <a:t>Hallazgos:</a:t>
            </a:r>
            <a:endParaRPr b="0" i="0" sz="2800" u="none" cap="none" strike="noStrike">
              <a:solidFill>
                <a:schemeClr val="dk1"/>
              </a:solidFill>
              <a:latin typeface="Poppins"/>
              <a:ea typeface="Poppins"/>
              <a:cs typeface="Poppins"/>
              <a:sym typeface="Poppins"/>
            </a:endParaRPr>
          </a:p>
          <a:p>
            <a:pPr indent="-457200" lvl="0" marL="457200" marR="0" rtl="0" algn="l">
              <a:lnSpc>
                <a:spcPct val="100000"/>
              </a:lnSpc>
              <a:spcBef>
                <a:spcPts val="0"/>
              </a:spcBef>
              <a:spcAft>
                <a:spcPts val="0"/>
              </a:spcAft>
              <a:buClr>
                <a:schemeClr val="dk1"/>
              </a:buClr>
              <a:buSzPts val="2800"/>
              <a:buFont typeface="Arial"/>
              <a:buChar char="•"/>
            </a:pPr>
            <a:r>
              <a:rPr b="0" i="0" lang="es-ES" sz="2800" u="none" cap="none" strike="noStrike">
                <a:solidFill>
                  <a:schemeClr val="dk1"/>
                </a:solidFill>
                <a:latin typeface="Poppins"/>
                <a:ea typeface="Poppins"/>
                <a:cs typeface="Poppins"/>
                <a:sym typeface="Poppins"/>
              </a:rPr>
              <a:t>Productos de bajo volumen → alta eficiencia</a:t>
            </a:r>
            <a:endParaRPr b="0" i="0" sz="1400" u="none" cap="none" strike="noStrike">
              <a:solidFill>
                <a:srgbClr val="000000"/>
              </a:solidFill>
              <a:latin typeface="Poppins"/>
              <a:ea typeface="Poppins"/>
              <a:cs typeface="Poppins"/>
              <a:sym typeface="Poppins"/>
            </a:endParaRPr>
          </a:p>
          <a:p>
            <a:pPr indent="-457200" lvl="0" marL="457200" marR="0" rtl="0" algn="l">
              <a:lnSpc>
                <a:spcPct val="100000"/>
              </a:lnSpc>
              <a:spcBef>
                <a:spcPts val="0"/>
              </a:spcBef>
              <a:spcAft>
                <a:spcPts val="0"/>
              </a:spcAft>
              <a:buClr>
                <a:schemeClr val="dk1"/>
              </a:buClr>
              <a:buSzPts val="2800"/>
              <a:buFont typeface="Arial"/>
              <a:buChar char="•"/>
            </a:pPr>
            <a:r>
              <a:rPr b="0" i="0" lang="es-ES" sz="2800" u="none" cap="none" strike="noStrike">
                <a:solidFill>
                  <a:schemeClr val="dk1"/>
                </a:solidFill>
                <a:latin typeface="Poppins"/>
                <a:ea typeface="Poppins"/>
                <a:cs typeface="Poppins"/>
                <a:sym typeface="Poppins"/>
              </a:rPr>
              <a:t>A mayor volumen → menor eficiencia</a:t>
            </a:r>
            <a:endParaRPr b="0" i="0" sz="1400" u="none" cap="none" strike="noStrike">
              <a:solidFill>
                <a:srgbClr val="000000"/>
              </a:solidFill>
              <a:latin typeface="Poppins"/>
              <a:ea typeface="Poppins"/>
              <a:cs typeface="Poppins"/>
              <a:sym typeface="Poppins"/>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pic>
        <p:nvPicPr>
          <p:cNvPr id="412" name="Google Shape;412;g2d524315979_0_108"/>
          <p:cNvPicPr preferRelativeResize="0"/>
          <p:nvPr/>
        </p:nvPicPr>
        <p:blipFill rotWithShape="1">
          <a:blip r:embed="rId4">
            <a:alphaModFix/>
          </a:blip>
          <a:srcRect b="0" l="0" r="0" t="0"/>
          <a:stretch/>
        </p:blipFill>
        <p:spPr>
          <a:xfrm>
            <a:off x="432300" y="2689776"/>
            <a:ext cx="9475541" cy="6033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g2d524315979_0_135"/>
          <p:cNvSpPr/>
          <p:nvPr/>
        </p:nvSpPr>
        <p:spPr>
          <a:xfrm>
            <a:off x="2986321" y="3835592"/>
            <a:ext cx="1096897" cy="1044794"/>
          </a:xfrm>
          <a:custGeom>
            <a:rect b="b" l="l" r="r" t="t"/>
            <a:pathLst>
              <a:path extrusionOk="0" h="1044794" w="1096897">
                <a:moveTo>
                  <a:pt x="0" y="0"/>
                </a:moveTo>
                <a:lnTo>
                  <a:pt x="1096897" y="0"/>
                </a:lnTo>
                <a:lnTo>
                  <a:pt x="1096897" y="1044795"/>
                </a:lnTo>
                <a:lnTo>
                  <a:pt x="0" y="104479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8" name="Google Shape;418;g2d524315979_0_135"/>
          <p:cNvSpPr txBox="1"/>
          <p:nvPr/>
        </p:nvSpPr>
        <p:spPr>
          <a:xfrm>
            <a:off x="3493775" y="969310"/>
            <a:ext cx="11975700" cy="692700"/>
          </a:xfrm>
          <a:prstGeom prst="rect">
            <a:avLst/>
          </a:prstGeom>
          <a:noFill/>
          <a:ln>
            <a:noFill/>
          </a:ln>
        </p:spPr>
        <p:txBody>
          <a:bodyPr anchorCtr="0" anchor="t" bIns="0" lIns="0" spcFirstLastPara="1" rIns="0" wrap="square" tIns="0">
            <a:spAutoFit/>
          </a:bodyPr>
          <a:lstStyle/>
          <a:p>
            <a:pPr indent="0" lvl="0" marL="0" marR="0" rtl="0" algn="ctr">
              <a:lnSpc>
                <a:spcPct val="114977"/>
              </a:lnSpc>
              <a:spcBef>
                <a:spcPts val="0"/>
              </a:spcBef>
              <a:spcAft>
                <a:spcPts val="0"/>
              </a:spcAft>
              <a:buClr>
                <a:srgbClr val="000000"/>
              </a:buClr>
              <a:buSzPts val="4500"/>
              <a:buFont typeface="Arial"/>
              <a:buNone/>
            </a:pPr>
            <a:r>
              <a:rPr b="1" i="0" lang="es-ES" sz="4500" u="none" cap="none" strike="noStrike">
                <a:solidFill>
                  <a:srgbClr val="000000"/>
                </a:solidFill>
                <a:latin typeface="Poppins"/>
                <a:ea typeface="Poppins"/>
                <a:cs typeface="Poppins"/>
                <a:sym typeface="Poppins"/>
              </a:rPr>
              <a:t>Ventas por día de la semana</a:t>
            </a:r>
            <a:endParaRPr b="0" i="0" sz="1400" u="none" cap="none" strike="noStrike">
              <a:solidFill>
                <a:srgbClr val="000000"/>
              </a:solidFill>
              <a:latin typeface="Arial"/>
              <a:ea typeface="Arial"/>
              <a:cs typeface="Arial"/>
              <a:sym typeface="Arial"/>
            </a:endParaRPr>
          </a:p>
        </p:txBody>
      </p:sp>
      <p:sp>
        <p:nvSpPr>
          <p:cNvPr id="419" name="Google Shape;419;g2d524315979_0_135"/>
          <p:cNvSpPr txBox="1"/>
          <p:nvPr/>
        </p:nvSpPr>
        <p:spPr>
          <a:xfrm>
            <a:off x="1077434" y="5837498"/>
            <a:ext cx="4914600" cy="461700"/>
          </a:xfrm>
          <a:prstGeom prst="rect">
            <a:avLst/>
          </a:prstGeom>
          <a:noFill/>
          <a:ln>
            <a:noFill/>
          </a:ln>
        </p:spPr>
        <p:txBody>
          <a:bodyPr anchorCtr="0" anchor="t" bIns="0" lIns="0" spcFirstLastPara="1" rIns="0" wrap="square" tIns="0">
            <a:spAutoFit/>
          </a:bodyPr>
          <a:lstStyle/>
          <a:p>
            <a:pPr indent="0" lvl="0" marL="0" marR="0" rtl="0" algn="ctr">
              <a:lnSpc>
                <a:spcPct val="115005"/>
              </a:lnSpc>
              <a:spcBef>
                <a:spcPts val="0"/>
              </a:spcBef>
              <a:spcAft>
                <a:spcPts val="0"/>
              </a:spcAft>
              <a:buClr>
                <a:srgbClr val="000000"/>
              </a:buClr>
              <a:buSzPts val="2999"/>
              <a:buFont typeface="Arial"/>
              <a:buNone/>
            </a:pPr>
            <a:r>
              <a:rPr b="1" i="0" lang="es-ES" sz="2999" u="none" cap="none" strike="noStrike">
                <a:solidFill>
                  <a:srgbClr val="FFFFFF"/>
                </a:solidFill>
                <a:latin typeface="Poppins"/>
                <a:ea typeface="Poppins"/>
                <a:cs typeface="Poppins"/>
                <a:sym typeface="Poppins"/>
              </a:rPr>
              <a:t>Data-driven Decisions</a:t>
            </a:r>
            <a:endParaRPr b="0" i="0" sz="1400" u="none" cap="none" strike="noStrike">
              <a:solidFill>
                <a:srgbClr val="000000"/>
              </a:solidFill>
              <a:latin typeface="Arial"/>
              <a:ea typeface="Arial"/>
              <a:cs typeface="Arial"/>
              <a:sym typeface="Arial"/>
            </a:endParaRPr>
          </a:p>
        </p:txBody>
      </p:sp>
      <p:sp>
        <p:nvSpPr>
          <p:cNvPr id="420" name="Google Shape;420;g2d524315979_0_135"/>
          <p:cNvSpPr txBox="1"/>
          <p:nvPr/>
        </p:nvSpPr>
        <p:spPr>
          <a:xfrm>
            <a:off x="13292672" y="5837498"/>
            <a:ext cx="2913000" cy="461700"/>
          </a:xfrm>
          <a:prstGeom prst="rect">
            <a:avLst/>
          </a:prstGeom>
          <a:noFill/>
          <a:ln>
            <a:noFill/>
          </a:ln>
        </p:spPr>
        <p:txBody>
          <a:bodyPr anchorCtr="0" anchor="t" bIns="0" lIns="0" spcFirstLastPara="1" rIns="0" wrap="square" tIns="0">
            <a:spAutoFit/>
          </a:bodyPr>
          <a:lstStyle/>
          <a:p>
            <a:pPr indent="0" lvl="0" marL="0" marR="0" rtl="0" algn="ctr">
              <a:lnSpc>
                <a:spcPct val="115005"/>
              </a:lnSpc>
              <a:spcBef>
                <a:spcPts val="0"/>
              </a:spcBef>
              <a:spcAft>
                <a:spcPts val="0"/>
              </a:spcAft>
              <a:buClr>
                <a:srgbClr val="000000"/>
              </a:buClr>
              <a:buSzPts val="2999"/>
              <a:buFont typeface="Arial"/>
              <a:buNone/>
            </a:pPr>
            <a:r>
              <a:rPr b="1" i="0" lang="es-ES" sz="2999" u="none" cap="none" strike="noStrike">
                <a:solidFill>
                  <a:srgbClr val="FFFFFF"/>
                </a:solidFill>
                <a:latin typeface="Poppins"/>
                <a:ea typeface="Poppins"/>
                <a:cs typeface="Poppins"/>
                <a:sym typeface="Poppins"/>
              </a:rPr>
              <a:t>Visualization</a:t>
            </a:r>
            <a:endParaRPr b="0" i="0" sz="1400" u="none" cap="none" strike="noStrike">
              <a:solidFill>
                <a:srgbClr val="000000"/>
              </a:solidFill>
              <a:latin typeface="Arial"/>
              <a:ea typeface="Arial"/>
              <a:cs typeface="Arial"/>
              <a:sym typeface="Arial"/>
            </a:endParaRPr>
          </a:p>
        </p:txBody>
      </p:sp>
      <p:grpSp>
        <p:nvGrpSpPr>
          <p:cNvPr id="421" name="Google Shape;421;g2d524315979_0_135"/>
          <p:cNvGrpSpPr/>
          <p:nvPr/>
        </p:nvGrpSpPr>
        <p:grpSpPr>
          <a:xfrm rot="3614490">
            <a:off x="15642094" y="3305434"/>
            <a:ext cx="6062035" cy="513763"/>
            <a:chOff x="0" y="-38100"/>
            <a:chExt cx="3139792" cy="266100"/>
          </a:xfrm>
        </p:grpSpPr>
        <p:sp>
          <p:nvSpPr>
            <p:cNvPr id="422" name="Google Shape;422;g2d524315979_0_135"/>
            <p:cNvSpPr/>
            <p:nvPr/>
          </p:nvSpPr>
          <p:spPr>
            <a:xfrm>
              <a:off x="0" y="0"/>
              <a:ext cx="3139792" cy="227858"/>
            </a:xfrm>
            <a:custGeom>
              <a:rect b="b" l="l" r="r" t="t"/>
              <a:pathLst>
                <a:path extrusionOk="0" h="227858" w="3139792">
                  <a:moveTo>
                    <a:pt x="2936592" y="0"/>
                  </a:moveTo>
                  <a:lnTo>
                    <a:pt x="0" y="0"/>
                  </a:lnTo>
                  <a:lnTo>
                    <a:pt x="203200" y="227858"/>
                  </a:lnTo>
                  <a:lnTo>
                    <a:pt x="3139792" y="227858"/>
                  </a:lnTo>
                  <a:lnTo>
                    <a:pt x="2936592"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3" name="Google Shape;423;g2d524315979_0_135"/>
            <p:cNvSpPr txBox="1"/>
            <p:nvPr/>
          </p:nvSpPr>
          <p:spPr>
            <a:xfrm>
              <a:off x="101600" y="-38100"/>
              <a:ext cx="2936700" cy="2661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24" name="Google Shape;424;g2d524315979_0_135"/>
          <p:cNvGrpSpPr/>
          <p:nvPr/>
        </p:nvGrpSpPr>
        <p:grpSpPr>
          <a:xfrm rot="-1795516">
            <a:off x="17264789" y="-2296447"/>
            <a:ext cx="3826012" cy="3918741"/>
            <a:chOff x="0" y="-38100"/>
            <a:chExt cx="830765" cy="850900"/>
          </a:xfrm>
        </p:grpSpPr>
        <p:sp>
          <p:nvSpPr>
            <p:cNvPr id="425" name="Google Shape;425;g2d524315979_0_135"/>
            <p:cNvSpPr/>
            <p:nvPr/>
          </p:nvSpPr>
          <p:spPr>
            <a:xfrm>
              <a:off x="0" y="0"/>
              <a:ext cx="830765" cy="812800"/>
            </a:xfrm>
            <a:custGeom>
              <a:rect b="b" l="l" r="r" t="t"/>
              <a:pathLst>
                <a:path extrusionOk="0" h="812800" w="830765">
                  <a:moveTo>
                    <a:pt x="0" y="0"/>
                  </a:moveTo>
                  <a:lnTo>
                    <a:pt x="830765" y="0"/>
                  </a:lnTo>
                  <a:lnTo>
                    <a:pt x="830765" y="812800"/>
                  </a:lnTo>
                  <a:lnTo>
                    <a:pt x="0" y="81280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6" name="Google Shape;426;g2d524315979_0_135"/>
            <p:cNvSpPr txBox="1"/>
            <p:nvPr/>
          </p:nvSpPr>
          <p:spPr>
            <a:xfrm>
              <a:off x="0" y="-38100"/>
              <a:ext cx="830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27" name="Google Shape;427;g2d524315979_0_135"/>
          <p:cNvGrpSpPr/>
          <p:nvPr/>
        </p:nvGrpSpPr>
        <p:grpSpPr>
          <a:xfrm rot="3614490">
            <a:off x="14299053" y="1425186"/>
            <a:ext cx="7586132" cy="513763"/>
            <a:chOff x="0" y="-38100"/>
            <a:chExt cx="3929188" cy="266100"/>
          </a:xfrm>
        </p:grpSpPr>
        <p:sp>
          <p:nvSpPr>
            <p:cNvPr id="428" name="Google Shape;428;g2d524315979_0_135"/>
            <p:cNvSpPr/>
            <p:nvPr/>
          </p:nvSpPr>
          <p:spPr>
            <a:xfrm>
              <a:off x="0" y="0"/>
              <a:ext cx="3929188" cy="227858"/>
            </a:xfrm>
            <a:custGeom>
              <a:rect b="b" l="l" r="r" t="t"/>
              <a:pathLst>
                <a:path extrusionOk="0" h="227858" w="3929188">
                  <a:moveTo>
                    <a:pt x="3725988" y="0"/>
                  </a:moveTo>
                  <a:lnTo>
                    <a:pt x="0" y="0"/>
                  </a:lnTo>
                  <a:lnTo>
                    <a:pt x="203200" y="227858"/>
                  </a:lnTo>
                  <a:lnTo>
                    <a:pt x="3929188" y="227858"/>
                  </a:lnTo>
                  <a:lnTo>
                    <a:pt x="3725988"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9" name="Google Shape;429;g2d524315979_0_135"/>
            <p:cNvSpPr txBox="1"/>
            <p:nvPr/>
          </p:nvSpPr>
          <p:spPr>
            <a:xfrm>
              <a:off x="101600" y="-38100"/>
              <a:ext cx="3726000" cy="2661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30" name="Google Shape;430;g2d524315979_0_135"/>
          <p:cNvGrpSpPr/>
          <p:nvPr/>
        </p:nvGrpSpPr>
        <p:grpSpPr>
          <a:xfrm rot="-3617492">
            <a:off x="-2915547" y="-2343708"/>
            <a:ext cx="3826045" cy="3918776"/>
            <a:chOff x="0" y="-38100"/>
            <a:chExt cx="830765" cy="850900"/>
          </a:xfrm>
        </p:grpSpPr>
        <p:sp>
          <p:nvSpPr>
            <p:cNvPr id="431" name="Google Shape;431;g2d524315979_0_135"/>
            <p:cNvSpPr/>
            <p:nvPr/>
          </p:nvSpPr>
          <p:spPr>
            <a:xfrm>
              <a:off x="0" y="0"/>
              <a:ext cx="830765" cy="812800"/>
            </a:xfrm>
            <a:custGeom>
              <a:rect b="b" l="l" r="r" t="t"/>
              <a:pathLst>
                <a:path extrusionOk="0" h="812800" w="830765">
                  <a:moveTo>
                    <a:pt x="0" y="0"/>
                  </a:moveTo>
                  <a:lnTo>
                    <a:pt x="830765" y="0"/>
                  </a:lnTo>
                  <a:lnTo>
                    <a:pt x="830765" y="812800"/>
                  </a:lnTo>
                  <a:lnTo>
                    <a:pt x="0" y="81280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32" name="Google Shape;432;g2d524315979_0_135"/>
            <p:cNvSpPr txBox="1"/>
            <p:nvPr/>
          </p:nvSpPr>
          <p:spPr>
            <a:xfrm>
              <a:off x="0" y="-38100"/>
              <a:ext cx="830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33" name="Google Shape;433;g2d524315979_0_135"/>
          <p:cNvGrpSpPr/>
          <p:nvPr/>
        </p:nvGrpSpPr>
        <p:grpSpPr>
          <a:xfrm rot="7182724">
            <a:off x="-2426255" y="2756406"/>
            <a:ext cx="4800106" cy="527665"/>
            <a:chOff x="0" y="-38100"/>
            <a:chExt cx="2357911" cy="259200"/>
          </a:xfrm>
        </p:grpSpPr>
        <p:sp>
          <p:nvSpPr>
            <p:cNvPr id="434" name="Google Shape;434;g2d524315979_0_135"/>
            <p:cNvSpPr/>
            <p:nvPr/>
          </p:nvSpPr>
          <p:spPr>
            <a:xfrm>
              <a:off x="0" y="0"/>
              <a:ext cx="2357911" cy="220984"/>
            </a:xfrm>
            <a:custGeom>
              <a:rect b="b" l="l" r="r" t="t"/>
              <a:pathLst>
                <a:path extrusionOk="0" h="220984" w="2357911">
                  <a:moveTo>
                    <a:pt x="203200" y="0"/>
                  </a:moveTo>
                  <a:lnTo>
                    <a:pt x="2357911" y="0"/>
                  </a:lnTo>
                  <a:lnTo>
                    <a:pt x="2154711" y="220984"/>
                  </a:lnTo>
                  <a:lnTo>
                    <a:pt x="0" y="220984"/>
                  </a:lnTo>
                  <a:lnTo>
                    <a:pt x="203200"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35" name="Google Shape;435;g2d524315979_0_135"/>
            <p:cNvSpPr txBox="1"/>
            <p:nvPr/>
          </p:nvSpPr>
          <p:spPr>
            <a:xfrm>
              <a:off x="101600" y="-38100"/>
              <a:ext cx="2154600" cy="2592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36" name="Google Shape;436;g2d524315979_0_135"/>
          <p:cNvGrpSpPr/>
          <p:nvPr/>
        </p:nvGrpSpPr>
        <p:grpSpPr>
          <a:xfrm rot="7182654">
            <a:off x="-3458253" y="1398054"/>
            <a:ext cx="7451099" cy="504202"/>
            <a:chOff x="0" y="-38100"/>
            <a:chExt cx="3830457" cy="259200"/>
          </a:xfrm>
        </p:grpSpPr>
        <p:sp>
          <p:nvSpPr>
            <p:cNvPr id="437" name="Google Shape;437;g2d524315979_0_135"/>
            <p:cNvSpPr/>
            <p:nvPr/>
          </p:nvSpPr>
          <p:spPr>
            <a:xfrm>
              <a:off x="0" y="0"/>
              <a:ext cx="3830457" cy="220984"/>
            </a:xfrm>
            <a:custGeom>
              <a:rect b="b" l="l" r="r" t="t"/>
              <a:pathLst>
                <a:path extrusionOk="0" h="220984" w="3830457">
                  <a:moveTo>
                    <a:pt x="203200" y="0"/>
                  </a:moveTo>
                  <a:lnTo>
                    <a:pt x="3830457" y="0"/>
                  </a:lnTo>
                  <a:lnTo>
                    <a:pt x="3627257" y="220984"/>
                  </a:lnTo>
                  <a:lnTo>
                    <a:pt x="0" y="220984"/>
                  </a:lnTo>
                  <a:lnTo>
                    <a:pt x="203200"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38" name="Google Shape;438;g2d524315979_0_135"/>
            <p:cNvSpPr txBox="1"/>
            <p:nvPr/>
          </p:nvSpPr>
          <p:spPr>
            <a:xfrm>
              <a:off x="101600" y="-38100"/>
              <a:ext cx="3627300" cy="2592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39" name="Google Shape;439;g2d524315979_0_135"/>
          <p:cNvSpPr txBox="1"/>
          <p:nvPr/>
        </p:nvSpPr>
        <p:spPr>
          <a:xfrm>
            <a:off x="10919320" y="3450714"/>
            <a:ext cx="6699470" cy="43098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Clr>
                <a:srgbClr val="000000"/>
              </a:buClr>
              <a:buSzPts val="2800"/>
              <a:buFont typeface="Arial"/>
              <a:buNone/>
            </a:pPr>
            <a:r>
              <a:rPr b="1" i="0" lang="es-ES" sz="2800" u="none" cap="none" strike="noStrike">
                <a:solidFill>
                  <a:schemeClr val="dk1"/>
                </a:solidFill>
                <a:latin typeface="Poppins"/>
                <a:ea typeface="Poppins"/>
                <a:cs typeface="Poppins"/>
                <a:sym typeface="Poppins"/>
              </a:rPr>
              <a:t>Patrón de Ventas:</a:t>
            </a:r>
            <a:endParaRPr b="0" i="0" sz="1400" u="none" cap="none" strike="noStrike">
              <a:solidFill>
                <a:srgbClr val="000000"/>
              </a:solidFill>
              <a:latin typeface="Arial"/>
              <a:ea typeface="Arial"/>
              <a:cs typeface="Arial"/>
              <a:sym typeface="Arial"/>
            </a:endParaRPr>
          </a:p>
          <a:p>
            <a:pPr indent="-457200" lvl="0" marL="457200" marR="0" rtl="0" algn="just">
              <a:lnSpc>
                <a:spcPct val="100000"/>
              </a:lnSpc>
              <a:spcBef>
                <a:spcPts val="0"/>
              </a:spcBef>
              <a:spcAft>
                <a:spcPts val="0"/>
              </a:spcAft>
              <a:buClr>
                <a:schemeClr val="dk1"/>
              </a:buClr>
              <a:buSzPts val="2800"/>
              <a:buFont typeface="Arial"/>
              <a:buChar char="•"/>
            </a:pPr>
            <a:r>
              <a:rPr b="0" i="0" lang="es-ES" sz="2800" u="none" cap="none" strike="noStrike">
                <a:solidFill>
                  <a:schemeClr val="dk1"/>
                </a:solidFill>
                <a:latin typeface="Poppins"/>
                <a:ea typeface="Poppins"/>
                <a:cs typeface="Poppins"/>
                <a:sym typeface="Poppins"/>
              </a:rPr>
              <a:t>Jueves: Mayor volumen (~$242)</a:t>
            </a:r>
            <a:endParaRPr b="0" i="0" sz="1400" u="none" cap="none" strike="noStrike">
              <a:solidFill>
                <a:srgbClr val="000000"/>
              </a:solidFill>
              <a:latin typeface="Arial"/>
              <a:ea typeface="Arial"/>
              <a:cs typeface="Arial"/>
              <a:sym typeface="Arial"/>
            </a:endParaRPr>
          </a:p>
          <a:p>
            <a:pPr indent="-457200" lvl="0" marL="457200" marR="0" rtl="0" algn="just">
              <a:lnSpc>
                <a:spcPct val="100000"/>
              </a:lnSpc>
              <a:spcBef>
                <a:spcPts val="0"/>
              </a:spcBef>
              <a:spcAft>
                <a:spcPts val="0"/>
              </a:spcAft>
              <a:buClr>
                <a:schemeClr val="dk1"/>
              </a:buClr>
              <a:buSzPts val="2800"/>
              <a:buFont typeface="Arial"/>
              <a:buChar char="•"/>
            </a:pPr>
            <a:r>
              <a:rPr b="0" i="0" lang="es-ES" sz="2800" u="none" cap="none" strike="noStrike">
                <a:solidFill>
                  <a:schemeClr val="dk1"/>
                </a:solidFill>
                <a:latin typeface="Poppins"/>
                <a:ea typeface="Poppins"/>
                <a:cs typeface="Poppins"/>
                <a:sym typeface="Poppins"/>
              </a:rPr>
              <a:t>Sábado: Nivel ligeramente bajo (~$112)</a:t>
            </a:r>
            <a:endParaRPr b="0" i="0" sz="1400" u="none" cap="none" strike="noStrike">
              <a:solidFill>
                <a:srgbClr val="000000"/>
              </a:solidFill>
              <a:latin typeface="Arial"/>
              <a:ea typeface="Arial"/>
              <a:cs typeface="Arial"/>
              <a:sym typeface="Arial"/>
            </a:endParaRPr>
          </a:p>
          <a:p>
            <a:pPr indent="-457200" lvl="0" marL="457200" marR="0" rtl="0" algn="just">
              <a:lnSpc>
                <a:spcPct val="100000"/>
              </a:lnSpc>
              <a:spcBef>
                <a:spcPts val="0"/>
              </a:spcBef>
              <a:spcAft>
                <a:spcPts val="0"/>
              </a:spcAft>
              <a:buClr>
                <a:schemeClr val="dk1"/>
              </a:buClr>
              <a:buSzPts val="2800"/>
              <a:buFont typeface="Arial"/>
              <a:buChar char="•"/>
            </a:pPr>
            <a:r>
              <a:rPr b="0" i="0" lang="es-ES" sz="2800" u="none" cap="none" strike="noStrike">
                <a:solidFill>
                  <a:schemeClr val="dk1"/>
                </a:solidFill>
                <a:latin typeface="Poppins"/>
                <a:ea typeface="Poppins"/>
                <a:cs typeface="Poppins"/>
                <a:sym typeface="Poppins"/>
              </a:rPr>
              <a:t>Se evidencia que los jueves tienen una gran cantidad de ventas. Lo que sugiere que hay algún factor externo o cultural que potencia las ventas en este día. Los demás días tienen ventas cercanas entre sí. </a:t>
            </a:r>
            <a:endParaRPr b="0" i="0" sz="1400" u="none" cap="none" strike="noStrike">
              <a:solidFill>
                <a:srgbClr val="000000"/>
              </a:solidFill>
              <a:latin typeface="Arial"/>
              <a:ea typeface="Arial"/>
              <a:cs typeface="Arial"/>
              <a:sym typeface="Arial"/>
            </a:endParaRPr>
          </a:p>
        </p:txBody>
      </p:sp>
      <p:pic>
        <p:nvPicPr>
          <p:cNvPr id="440" name="Google Shape;440;g2d524315979_0_135"/>
          <p:cNvPicPr preferRelativeResize="0"/>
          <p:nvPr/>
        </p:nvPicPr>
        <p:blipFill rotWithShape="1">
          <a:blip r:embed="rId4">
            <a:alphaModFix/>
          </a:blip>
          <a:srcRect b="0" l="0" r="0" t="0"/>
          <a:stretch/>
        </p:blipFill>
        <p:spPr>
          <a:xfrm>
            <a:off x="694655" y="2514218"/>
            <a:ext cx="10059051" cy="6485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g2d5a213c68b_2_0"/>
          <p:cNvSpPr/>
          <p:nvPr/>
        </p:nvSpPr>
        <p:spPr>
          <a:xfrm>
            <a:off x="2986321" y="3835592"/>
            <a:ext cx="1096897" cy="1044794"/>
          </a:xfrm>
          <a:custGeom>
            <a:rect b="b" l="l" r="r" t="t"/>
            <a:pathLst>
              <a:path extrusionOk="0" h="1044794" w="1096897">
                <a:moveTo>
                  <a:pt x="0" y="0"/>
                </a:moveTo>
                <a:lnTo>
                  <a:pt x="1096897" y="0"/>
                </a:lnTo>
                <a:lnTo>
                  <a:pt x="1096897" y="1044795"/>
                </a:lnTo>
                <a:lnTo>
                  <a:pt x="0" y="104479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6" name="Google Shape;446;g2d5a213c68b_2_0"/>
          <p:cNvSpPr txBox="1"/>
          <p:nvPr/>
        </p:nvSpPr>
        <p:spPr>
          <a:xfrm>
            <a:off x="3493775" y="969310"/>
            <a:ext cx="11975700" cy="1489200"/>
          </a:xfrm>
          <a:prstGeom prst="rect">
            <a:avLst/>
          </a:prstGeom>
          <a:noFill/>
          <a:ln>
            <a:noFill/>
          </a:ln>
        </p:spPr>
        <p:txBody>
          <a:bodyPr anchorCtr="0" anchor="t" bIns="0" lIns="0" spcFirstLastPara="1" rIns="0" wrap="square" tIns="0">
            <a:spAutoFit/>
          </a:bodyPr>
          <a:lstStyle/>
          <a:p>
            <a:pPr indent="0" lvl="0" marL="0" marR="0" rtl="0" algn="ctr">
              <a:lnSpc>
                <a:spcPct val="114977"/>
              </a:lnSpc>
              <a:spcBef>
                <a:spcPts val="0"/>
              </a:spcBef>
              <a:spcAft>
                <a:spcPts val="0"/>
              </a:spcAft>
              <a:buNone/>
            </a:pPr>
            <a:r>
              <a:rPr b="1" lang="es-ES" sz="4500">
                <a:latin typeface="Poppins"/>
                <a:ea typeface="Poppins"/>
                <a:cs typeface="Poppins"/>
                <a:sym typeface="Poppins"/>
              </a:rPr>
              <a:t>Predicción de series temporales con PROPHET</a:t>
            </a:r>
            <a:endParaRPr/>
          </a:p>
        </p:txBody>
      </p:sp>
      <p:sp>
        <p:nvSpPr>
          <p:cNvPr id="447" name="Google Shape;447;g2d5a213c68b_2_0"/>
          <p:cNvSpPr txBox="1"/>
          <p:nvPr/>
        </p:nvSpPr>
        <p:spPr>
          <a:xfrm>
            <a:off x="1077434" y="5837498"/>
            <a:ext cx="4914600" cy="461700"/>
          </a:xfrm>
          <a:prstGeom prst="rect">
            <a:avLst/>
          </a:prstGeom>
          <a:noFill/>
          <a:ln>
            <a:noFill/>
          </a:ln>
        </p:spPr>
        <p:txBody>
          <a:bodyPr anchorCtr="0" anchor="t" bIns="0" lIns="0" spcFirstLastPara="1" rIns="0" wrap="square" tIns="0">
            <a:spAutoFit/>
          </a:bodyPr>
          <a:lstStyle/>
          <a:p>
            <a:pPr indent="0" lvl="0" marL="0" marR="0" rtl="0" algn="ctr">
              <a:lnSpc>
                <a:spcPct val="115005"/>
              </a:lnSpc>
              <a:spcBef>
                <a:spcPts val="0"/>
              </a:spcBef>
              <a:spcAft>
                <a:spcPts val="0"/>
              </a:spcAft>
              <a:buNone/>
            </a:pPr>
            <a:r>
              <a:rPr b="1" lang="es-ES" sz="2999">
                <a:solidFill>
                  <a:srgbClr val="FFFFFF"/>
                </a:solidFill>
                <a:latin typeface="Poppins"/>
                <a:ea typeface="Poppins"/>
                <a:cs typeface="Poppins"/>
                <a:sym typeface="Poppins"/>
              </a:rPr>
              <a:t>Data-driven Decisions</a:t>
            </a:r>
            <a:endParaRPr/>
          </a:p>
        </p:txBody>
      </p:sp>
      <p:sp>
        <p:nvSpPr>
          <p:cNvPr id="448" name="Google Shape;448;g2d5a213c68b_2_0"/>
          <p:cNvSpPr txBox="1"/>
          <p:nvPr/>
        </p:nvSpPr>
        <p:spPr>
          <a:xfrm>
            <a:off x="13292672" y="5837498"/>
            <a:ext cx="2913000" cy="461700"/>
          </a:xfrm>
          <a:prstGeom prst="rect">
            <a:avLst/>
          </a:prstGeom>
          <a:noFill/>
          <a:ln>
            <a:noFill/>
          </a:ln>
        </p:spPr>
        <p:txBody>
          <a:bodyPr anchorCtr="0" anchor="t" bIns="0" lIns="0" spcFirstLastPara="1" rIns="0" wrap="square" tIns="0">
            <a:spAutoFit/>
          </a:bodyPr>
          <a:lstStyle/>
          <a:p>
            <a:pPr indent="0" lvl="0" marL="0" marR="0" rtl="0" algn="ctr">
              <a:lnSpc>
                <a:spcPct val="115005"/>
              </a:lnSpc>
              <a:spcBef>
                <a:spcPts val="0"/>
              </a:spcBef>
              <a:spcAft>
                <a:spcPts val="0"/>
              </a:spcAft>
              <a:buNone/>
            </a:pPr>
            <a:r>
              <a:rPr b="1" lang="es-ES" sz="2999">
                <a:solidFill>
                  <a:srgbClr val="FFFFFF"/>
                </a:solidFill>
                <a:latin typeface="Poppins"/>
                <a:ea typeface="Poppins"/>
                <a:cs typeface="Poppins"/>
                <a:sym typeface="Poppins"/>
              </a:rPr>
              <a:t>Visualization</a:t>
            </a:r>
            <a:endParaRPr/>
          </a:p>
        </p:txBody>
      </p:sp>
      <p:grpSp>
        <p:nvGrpSpPr>
          <p:cNvPr id="449" name="Google Shape;449;g2d5a213c68b_2_0"/>
          <p:cNvGrpSpPr/>
          <p:nvPr/>
        </p:nvGrpSpPr>
        <p:grpSpPr>
          <a:xfrm rot="3614490">
            <a:off x="15642094" y="3305434"/>
            <a:ext cx="6062035" cy="513763"/>
            <a:chOff x="0" y="-38100"/>
            <a:chExt cx="3139792" cy="266100"/>
          </a:xfrm>
        </p:grpSpPr>
        <p:sp>
          <p:nvSpPr>
            <p:cNvPr id="450" name="Google Shape;450;g2d5a213c68b_2_0"/>
            <p:cNvSpPr/>
            <p:nvPr/>
          </p:nvSpPr>
          <p:spPr>
            <a:xfrm>
              <a:off x="0" y="0"/>
              <a:ext cx="3139792" cy="227858"/>
            </a:xfrm>
            <a:custGeom>
              <a:rect b="b" l="l" r="r" t="t"/>
              <a:pathLst>
                <a:path extrusionOk="0" h="227858" w="3139792">
                  <a:moveTo>
                    <a:pt x="2936592" y="0"/>
                  </a:moveTo>
                  <a:lnTo>
                    <a:pt x="0" y="0"/>
                  </a:lnTo>
                  <a:lnTo>
                    <a:pt x="203200" y="227858"/>
                  </a:lnTo>
                  <a:lnTo>
                    <a:pt x="3139792" y="227858"/>
                  </a:lnTo>
                  <a:lnTo>
                    <a:pt x="2936592"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1" name="Google Shape;451;g2d5a213c68b_2_0"/>
            <p:cNvSpPr txBox="1"/>
            <p:nvPr/>
          </p:nvSpPr>
          <p:spPr>
            <a:xfrm>
              <a:off x="101600" y="-38100"/>
              <a:ext cx="2936700" cy="2661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52" name="Google Shape;452;g2d5a213c68b_2_0"/>
          <p:cNvGrpSpPr/>
          <p:nvPr/>
        </p:nvGrpSpPr>
        <p:grpSpPr>
          <a:xfrm rot="-1795516">
            <a:off x="17264789" y="-2296447"/>
            <a:ext cx="3826012" cy="3918741"/>
            <a:chOff x="0" y="-38100"/>
            <a:chExt cx="830765" cy="850900"/>
          </a:xfrm>
        </p:grpSpPr>
        <p:sp>
          <p:nvSpPr>
            <p:cNvPr id="453" name="Google Shape;453;g2d5a213c68b_2_0"/>
            <p:cNvSpPr/>
            <p:nvPr/>
          </p:nvSpPr>
          <p:spPr>
            <a:xfrm>
              <a:off x="0" y="0"/>
              <a:ext cx="830765" cy="812800"/>
            </a:xfrm>
            <a:custGeom>
              <a:rect b="b" l="l" r="r" t="t"/>
              <a:pathLst>
                <a:path extrusionOk="0" h="812800" w="830765">
                  <a:moveTo>
                    <a:pt x="0" y="0"/>
                  </a:moveTo>
                  <a:lnTo>
                    <a:pt x="830765" y="0"/>
                  </a:lnTo>
                  <a:lnTo>
                    <a:pt x="830765" y="812800"/>
                  </a:lnTo>
                  <a:lnTo>
                    <a:pt x="0" y="81280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4" name="Google Shape;454;g2d5a213c68b_2_0"/>
            <p:cNvSpPr txBox="1"/>
            <p:nvPr/>
          </p:nvSpPr>
          <p:spPr>
            <a:xfrm>
              <a:off x="0" y="-38100"/>
              <a:ext cx="830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55" name="Google Shape;455;g2d5a213c68b_2_0"/>
          <p:cNvGrpSpPr/>
          <p:nvPr/>
        </p:nvGrpSpPr>
        <p:grpSpPr>
          <a:xfrm rot="3614490">
            <a:off x="14299053" y="1425186"/>
            <a:ext cx="7586132" cy="513763"/>
            <a:chOff x="0" y="-38100"/>
            <a:chExt cx="3929188" cy="266100"/>
          </a:xfrm>
        </p:grpSpPr>
        <p:sp>
          <p:nvSpPr>
            <p:cNvPr id="456" name="Google Shape;456;g2d5a213c68b_2_0"/>
            <p:cNvSpPr/>
            <p:nvPr/>
          </p:nvSpPr>
          <p:spPr>
            <a:xfrm>
              <a:off x="0" y="0"/>
              <a:ext cx="3929188" cy="227858"/>
            </a:xfrm>
            <a:custGeom>
              <a:rect b="b" l="l" r="r" t="t"/>
              <a:pathLst>
                <a:path extrusionOk="0" h="227858" w="3929188">
                  <a:moveTo>
                    <a:pt x="3725988" y="0"/>
                  </a:moveTo>
                  <a:lnTo>
                    <a:pt x="0" y="0"/>
                  </a:lnTo>
                  <a:lnTo>
                    <a:pt x="203200" y="227858"/>
                  </a:lnTo>
                  <a:lnTo>
                    <a:pt x="3929188" y="227858"/>
                  </a:lnTo>
                  <a:lnTo>
                    <a:pt x="3725988"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7" name="Google Shape;457;g2d5a213c68b_2_0"/>
            <p:cNvSpPr txBox="1"/>
            <p:nvPr/>
          </p:nvSpPr>
          <p:spPr>
            <a:xfrm>
              <a:off x="101600" y="-38100"/>
              <a:ext cx="3726000" cy="2661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58" name="Google Shape;458;g2d5a213c68b_2_0"/>
          <p:cNvGrpSpPr/>
          <p:nvPr/>
        </p:nvGrpSpPr>
        <p:grpSpPr>
          <a:xfrm rot="-3617492">
            <a:off x="-2915547" y="-2343708"/>
            <a:ext cx="3826045" cy="3918776"/>
            <a:chOff x="0" y="-38100"/>
            <a:chExt cx="830765" cy="850900"/>
          </a:xfrm>
        </p:grpSpPr>
        <p:sp>
          <p:nvSpPr>
            <p:cNvPr id="459" name="Google Shape;459;g2d5a213c68b_2_0"/>
            <p:cNvSpPr/>
            <p:nvPr/>
          </p:nvSpPr>
          <p:spPr>
            <a:xfrm>
              <a:off x="0" y="0"/>
              <a:ext cx="830765" cy="812800"/>
            </a:xfrm>
            <a:custGeom>
              <a:rect b="b" l="l" r="r" t="t"/>
              <a:pathLst>
                <a:path extrusionOk="0" h="812800" w="830765">
                  <a:moveTo>
                    <a:pt x="0" y="0"/>
                  </a:moveTo>
                  <a:lnTo>
                    <a:pt x="830765" y="0"/>
                  </a:lnTo>
                  <a:lnTo>
                    <a:pt x="830765" y="812800"/>
                  </a:lnTo>
                  <a:lnTo>
                    <a:pt x="0" y="81280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0" name="Google Shape;460;g2d5a213c68b_2_0"/>
            <p:cNvSpPr txBox="1"/>
            <p:nvPr/>
          </p:nvSpPr>
          <p:spPr>
            <a:xfrm>
              <a:off x="0" y="-38100"/>
              <a:ext cx="830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61" name="Google Shape;461;g2d5a213c68b_2_0"/>
          <p:cNvGrpSpPr/>
          <p:nvPr/>
        </p:nvGrpSpPr>
        <p:grpSpPr>
          <a:xfrm rot="7182724">
            <a:off x="-2426255" y="2756406"/>
            <a:ext cx="4800106" cy="527665"/>
            <a:chOff x="0" y="-38100"/>
            <a:chExt cx="2357911" cy="259200"/>
          </a:xfrm>
        </p:grpSpPr>
        <p:sp>
          <p:nvSpPr>
            <p:cNvPr id="462" name="Google Shape;462;g2d5a213c68b_2_0"/>
            <p:cNvSpPr/>
            <p:nvPr/>
          </p:nvSpPr>
          <p:spPr>
            <a:xfrm>
              <a:off x="0" y="0"/>
              <a:ext cx="2357911" cy="220984"/>
            </a:xfrm>
            <a:custGeom>
              <a:rect b="b" l="l" r="r" t="t"/>
              <a:pathLst>
                <a:path extrusionOk="0" h="220984" w="2357911">
                  <a:moveTo>
                    <a:pt x="203200" y="0"/>
                  </a:moveTo>
                  <a:lnTo>
                    <a:pt x="2357911" y="0"/>
                  </a:lnTo>
                  <a:lnTo>
                    <a:pt x="2154711" y="220984"/>
                  </a:lnTo>
                  <a:lnTo>
                    <a:pt x="0" y="220984"/>
                  </a:lnTo>
                  <a:lnTo>
                    <a:pt x="203200"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3" name="Google Shape;463;g2d5a213c68b_2_0"/>
            <p:cNvSpPr txBox="1"/>
            <p:nvPr/>
          </p:nvSpPr>
          <p:spPr>
            <a:xfrm>
              <a:off x="101600" y="-38100"/>
              <a:ext cx="2154600" cy="2592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64" name="Google Shape;464;g2d5a213c68b_2_0"/>
          <p:cNvGrpSpPr/>
          <p:nvPr/>
        </p:nvGrpSpPr>
        <p:grpSpPr>
          <a:xfrm rot="7182654">
            <a:off x="-3458253" y="1398054"/>
            <a:ext cx="7451099" cy="504202"/>
            <a:chOff x="0" y="-38100"/>
            <a:chExt cx="3830457" cy="259200"/>
          </a:xfrm>
        </p:grpSpPr>
        <p:sp>
          <p:nvSpPr>
            <p:cNvPr id="465" name="Google Shape;465;g2d5a213c68b_2_0"/>
            <p:cNvSpPr/>
            <p:nvPr/>
          </p:nvSpPr>
          <p:spPr>
            <a:xfrm>
              <a:off x="0" y="0"/>
              <a:ext cx="3830457" cy="220984"/>
            </a:xfrm>
            <a:custGeom>
              <a:rect b="b" l="l" r="r" t="t"/>
              <a:pathLst>
                <a:path extrusionOk="0" h="220984" w="3830457">
                  <a:moveTo>
                    <a:pt x="203200" y="0"/>
                  </a:moveTo>
                  <a:lnTo>
                    <a:pt x="3830457" y="0"/>
                  </a:lnTo>
                  <a:lnTo>
                    <a:pt x="3627257" y="220984"/>
                  </a:lnTo>
                  <a:lnTo>
                    <a:pt x="0" y="220984"/>
                  </a:lnTo>
                  <a:lnTo>
                    <a:pt x="203200"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6" name="Google Shape;466;g2d5a213c68b_2_0"/>
            <p:cNvSpPr txBox="1"/>
            <p:nvPr/>
          </p:nvSpPr>
          <p:spPr>
            <a:xfrm>
              <a:off x="101600" y="-38100"/>
              <a:ext cx="3627300" cy="2592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67" name="Google Shape;467;g2d5a213c68b_2_0"/>
          <p:cNvSpPr txBox="1"/>
          <p:nvPr/>
        </p:nvSpPr>
        <p:spPr>
          <a:xfrm>
            <a:off x="8002900" y="3168550"/>
            <a:ext cx="10012500" cy="54027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s-ES" sz="3900">
                <a:solidFill>
                  <a:schemeClr val="dk1"/>
                </a:solidFill>
                <a:latin typeface="Poppins"/>
                <a:ea typeface="Poppins"/>
                <a:cs typeface="Poppins"/>
                <a:sym typeface="Poppins"/>
              </a:rPr>
              <a:t>Prophet:</a:t>
            </a:r>
            <a:endParaRPr sz="3900"/>
          </a:p>
          <a:p>
            <a:pPr indent="-527050" lvl="0" marL="457200" marR="0" rtl="0" algn="l">
              <a:spcBef>
                <a:spcPts val="0"/>
              </a:spcBef>
              <a:spcAft>
                <a:spcPts val="0"/>
              </a:spcAft>
              <a:buClr>
                <a:schemeClr val="dk1"/>
              </a:buClr>
              <a:buSzPts val="3900"/>
              <a:buFont typeface="Arial"/>
              <a:buChar char="•"/>
            </a:pPr>
            <a:r>
              <a:rPr lang="es-ES" sz="3900">
                <a:solidFill>
                  <a:srgbClr val="1F1F1F"/>
                </a:solidFill>
                <a:highlight>
                  <a:srgbClr val="FFFFFF"/>
                </a:highlight>
                <a:latin typeface="Roboto"/>
                <a:ea typeface="Roboto"/>
                <a:cs typeface="Roboto"/>
                <a:sym typeface="Roboto"/>
              </a:rPr>
              <a:t>Prophet es una biblioteca de código abierto (open-source) para pronosticar datos de series temporales. </a:t>
            </a:r>
            <a:endParaRPr sz="3900">
              <a:solidFill>
                <a:srgbClr val="1F1F1F"/>
              </a:solidFill>
              <a:highlight>
                <a:srgbClr val="FFFFFF"/>
              </a:highlight>
              <a:latin typeface="Roboto"/>
              <a:ea typeface="Roboto"/>
              <a:cs typeface="Roboto"/>
              <a:sym typeface="Roboto"/>
            </a:endParaRPr>
          </a:p>
          <a:p>
            <a:pPr indent="-527050" lvl="0" marL="457200" marR="0" rtl="0" algn="l">
              <a:spcBef>
                <a:spcPts val="0"/>
              </a:spcBef>
              <a:spcAft>
                <a:spcPts val="0"/>
              </a:spcAft>
              <a:buClr>
                <a:schemeClr val="dk1"/>
              </a:buClr>
              <a:buSzPts val="3900"/>
              <a:buFont typeface="Arial"/>
              <a:buChar char="•"/>
            </a:pPr>
            <a:r>
              <a:rPr lang="es-ES" sz="3900">
                <a:solidFill>
                  <a:srgbClr val="1F1F1F"/>
                </a:solidFill>
                <a:highlight>
                  <a:srgbClr val="FFFFFF"/>
                </a:highlight>
                <a:latin typeface="Roboto"/>
                <a:ea typeface="Roboto"/>
                <a:cs typeface="Roboto"/>
                <a:sym typeface="Roboto"/>
              </a:rPr>
              <a:t>Fue desarrollada por Meta.</a:t>
            </a:r>
            <a:endParaRPr sz="3900">
              <a:solidFill>
                <a:srgbClr val="1F1F1F"/>
              </a:solidFill>
              <a:highlight>
                <a:srgbClr val="FFFFFF"/>
              </a:highlight>
              <a:latin typeface="Roboto"/>
              <a:ea typeface="Roboto"/>
              <a:cs typeface="Roboto"/>
              <a:sym typeface="Roboto"/>
            </a:endParaRPr>
          </a:p>
          <a:p>
            <a:pPr indent="-527050" lvl="0" marL="457200" marR="0" rtl="0" algn="l">
              <a:spcBef>
                <a:spcPts val="0"/>
              </a:spcBef>
              <a:spcAft>
                <a:spcPts val="0"/>
              </a:spcAft>
              <a:buClr>
                <a:schemeClr val="dk1"/>
              </a:buClr>
              <a:buSzPts val="3900"/>
              <a:buFont typeface="Arial"/>
              <a:buChar char="•"/>
            </a:pPr>
            <a:r>
              <a:rPr lang="es-ES" sz="3900">
                <a:solidFill>
                  <a:srgbClr val="1F1F1F"/>
                </a:solidFill>
                <a:highlight>
                  <a:srgbClr val="FFFFFF"/>
                </a:highlight>
                <a:latin typeface="Roboto"/>
                <a:ea typeface="Roboto"/>
                <a:cs typeface="Roboto"/>
                <a:sym typeface="Roboto"/>
              </a:rPr>
              <a:t>Detección automática de estacionalidad.</a:t>
            </a:r>
            <a:endParaRPr sz="3900">
              <a:solidFill>
                <a:srgbClr val="1F1F1F"/>
              </a:solidFill>
              <a:highlight>
                <a:srgbClr val="FFFFFF"/>
              </a:highlight>
              <a:latin typeface="Roboto"/>
              <a:ea typeface="Roboto"/>
              <a:cs typeface="Roboto"/>
              <a:sym typeface="Roboto"/>
            </a:endParaRPr>
          </a:p>
          <a:p>
            <a:pPr indent="-527050" lvl="0" marL="457200" marR="0" rtl="0" algn="l">
              <a:spcBef>
                <a:spcPts val="0"/>
              </a:spcBef>
              <a:spcAft>
                <a:spcPts val="0"/>
              </a:spcAft>
              <a:buClr>
                <a:schemeClr val="dk1"/>
              </a:buClr>
              <a:buSzPts val="3900"/>
              <a:buFont typeface="Arial"/>
              <a:buChar char="•"/>
            </a:pPr>
            <a:r>
              <a:rPr lang="es-ES" sz="3900">
                <a:solidFill>
                  <a:srgbClr val="1F1F1F"/>
                </a:solidFill>
                <a:highlight>
                  <a:srgbClr val="FFFFFF"/>
                </a:highlight>
                <a:latin typeface="Roboto"/>
                <a:ea typeface="Roboto"/>
                <a:cs typeface="Roboto"/>
                <a:sym typeface="Roboto"/>
              </a:rPr>
              <a:t>Modelado de tendencias.</a:t>
            </a:r>
            <a:endParaRPr sz="3900">
              <a:solidFill>
                <a:srgbClr val="1F1F1F"/>
              </a:solidFill>
              <a:highlight>
                <a:srgbClr val="FFFFFF"/>
              </a:highlight>
              <a:latin typeface="Roboto"/>
              <a:ea typeface="Roboto"/>
              <a:cs typeface="Roboto"/>
              <a:sym typeface="Roboto"/>
            </a:endParaRPr>
          </a:p>
          <a:p>
            <a:pPr indent="-527050" lvl="0" marL="457200" marR="0" rtl="0" algn="l">
              <a:spcBef>
                <a:spcPts val="0"/>
              </a:spcBef>
              <a:spcAft>
                <a:spcPts val="0"/>
              </a:spcAft>
              <a:buClr>
                <a:schemeClr val="dk1"/>
              </a:buClr>
              <a:buSzPts val="3900"/>
              <a:buFont typeface="Arial"/>
              <a:buChar char="•"/>
            </a:pPr>
            <a:r>
              <a:rPr lang="es-ES" sz="3900">
                <a:solidFill>
                  <a:srgbClr val="1F1F1F"/>
                </a:solidFill>
                <a:highlight>
                  <a:srgbClr val="FFFFFF"/>
                </a:highlight>
                <a:latin typeface="Roboto"/>
                <a:ea typeface="Roboto"/>
                <a:cs typeface="Roboto"/>
                <a:sym typeface="Roboto"/>
              </a:rPr>
              <a:t>Manejo de valores atípicos.</a:t>
            </a:r>
            <a:endParaRPr sz="3900">
              <a:solidFill>
                <a:srgbClr val="1F1F1F"/>
              </a:solidFill>
              <a:highlight>
                <a:srgbClr val="FFFFFF"/>
              </a:highlight>
              <a:latin typeface="Roboto"/>
              <a:ea typeface="Roboto"/>
              <a:cs typeface="Roboto"/>
              <a:sym typeface="Roboto"/>
            </a:endParaRPr>
          </a:p>
          <a:p>
            <a:pPr indent="-527050" lvl="0" marL="457200" marR="0" rtl="0" algn="l">
              <a:spcBef>
                <a:spcPts val="0"/>
              </a:spcBef>
              <a:spcAft>
                <a:spcPts val="0"/>
              </a:spcAft>
              <a:buClr>
                <a:schemeClr val="dk1"/>
              </a:buClr>
              <a:buSzPts val="3900"/>
              <a:buFont typeface="Arial"/>
              <a:buChar char="•"/>
            </a:pPr>
            <a:r>
              <a:rPr lang="es-ES" sz="3900">
                <a:solidFill>
                  <a:srgbClr val="1F1F1F"/>
                </a:solidFill>
                <a:highlight>
                  <a:srgbClr val="FFFFFF"/>
                </a:highlight>
                <a:latin typeface="Roboto"/>
                <a:ea typeface="Roboto"/>
                <a:cs typeface="Roboto"/>
                <a:sym typeface="Roboto"/>
              </a:rPr>
              <a:t>Fácil de usar.</a:t>
            </a:r>
            <a:endParaRPr sz="3900">
              <a:solidFill>
                <a:srgbClr val="1F1F1F"/>
              </a:solidFill>
              <a:highlight>
                <a:srgbClr val="FFFFFF"/>
              </a:highlight>
              <a:latin typeface="Roboto"/>
              <a:ea typeface="Roboto"/>
              <a:cs typeface="Roboto"/>
              <a:sym typeface="Roboto"/>
            </a:endParaRPr>
          </a:p>
        </p:txBody>
      </p:sp>
      <p:pic>
        <p:nvPicPr>
          <p:cNvPr id="468" name="Google Shape;468;g2d5a213c68b_2_0"/>
          <p:cNvPicPr preferRelativeResize="0"/>
          <p:nvPr/>
        </p:nvPicPr>
        <p:blipFill>
          <a:blip r:embed="rId4">
            <a:alphaModFix/>
          </a:blip>
          <a:stretch>
            <a:fillRect/>
          </a:stretch>
        </p:blipFill>
        <p:spPr>
          <a:xfrm>
            <a:off x="1025125" y="3301998"/>
            <a:ext cx="6547558" cy="3683002"/>
          </a:xfrm>
          <a:prstGeom prst="rect">
            <a:avLst/>
          </a:prstGeom>
          <a:noFill/>
          <a:ln>
            <a:noFill/>
          </a:ln>
        </p:spPr>
      </p:pic>
      <p:pic>
        <p:nvPicPr>
          <p:cNvPr id="469" name="Google Shape;469;g2d5a213c68b_2_0"/>
          <p:cNvPicPr preferRelativeResize="0"/>
          <p:nvPr/>
        </p:nvPicPr>
        <p:blipFill>
          <a:blip r:embed="rId5">
            <a:alphaModFix/>
          </a:blip>
          <a:stretch>
            <a:fillRect/>
          </a:stretch>
        </p:blipFill>
        <p:spPr>
          <a:xfrm>
            <a:off x="2105025" y="6972050"/>
            <a:ext cx="3257550" cy="1400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14"/>
          <p:cNvSpPr/>
          <p:nvPr/>
        </p:nvSpPr>
        <p:spPr>
          <a:xfrm>
            <a:off x="11643126" y="-148127"/>
            <a:ext cx="6739165" cy="10583243"/>
          </a:xfrm>
          <a:custGeom>
            <a:rect b="b" l="l" r="r" t="t"/>
            <a:pathLst>
              <a:path extrusionOk="0" h="32986092" w="21004783">
                <a:moveTo>
                  <a:pt x="3160014" y="0"/>
                </a:moveTo>
                <a:lnTo>
                  <a:pt x="0" y="9356090"/>
                </a:lnTo>
                <a:lnTo>
                  <a:pt x="13488924" y="32986092"/>
                </a:lnTo>
                <a:lnTo>
                  <a:pt x="21004783" y="32986092"/>
                </a:lnTo>
                <a:lnTo>
                  <a:pt x="21004783" y="0"/>
                </a:lnTo>
                <a:close/>
              </a:path>
            </a:pathLst>
          </a:custGeom>
          <a:blipFill rotWithShape="1">
            <a:blip r:embed="rId3">
              <a:alphaModFix/>
            </a:blip>
            <a:stretch>
              <a:fillRect b="0" l="-36933" r="-9861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475" name="Google Shape;475;p14"/>
          <p:cNvGrpSpPr/>
          <p:nvPr/>
        </p:nvGrpSpPr>
        <p:grpSpPr>
          <a:xfrm>
            <a:off x="11283787" y="7901367"/>
            <a:ext cx="3142082" cy="2749321"/>
            <a:chOff x="0" y="0"/>
            <a:chExt cx="812800" cy="711200"/>
          </a:xfrm>
        </p:grpSpPr>
        <p:sp>
          <p:nvSpPr>
            <p:cNvPr id="476" name="Google Shape;476;p14"/>
            <p:cNvSpPr/>
            <p:nvPr/>
          </p:nvSpPr>
          <p:spPr>
            <a:xfrm>
              <a:off x="0" y="0"/>
              <a:ext cx="812800" cy="711200"/>
            </a:xfrm>
            <a:custGeom>
              <a:rect b="b" l="l" r="r" t="t"/>
              <a:pathLst>
                <a:path extrusionOk="0" h="711200" w="812800">
                  <a:moveTo>
                    <a:pt x="406400" y="0"/>
                  </a:moveTo>
                  <a:lnTo>
                    <a:pt x="812800" y="711200"/>
                  </a:lnTo>
                  <a:lnTo>
                    <a:pt x="0" y="711200"/>
                  </a:lnTo>
                  <a:lnTo>
                    <a:pt x="406400"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7" name="Google Shape;477;p14"/>
            <p:cNvSpPr txBox="1"/>
            <p:nvPr/>
          </p:nvSpPr>
          <p:spPr>
            <a:xfrm>
              <a:off x="127000" y="292100"/>
              <a:ext cx="558800" cy="368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78" name="Google Shape;478;p14"/>
          <p:cNvGrpSpPr/>
          <p:nvPr/>
        </p:nvGrpSpPr>
        <p:grpSpPr>
          <a:xfrm rot="3614395">
            <a:off x="8046518" y="7898600"/>
            <a:ext cx="11058055" cy="936677"/>
            <a:chOff x="0" y="-38100"/>
            <a:chExt cx="3139792" cy="265958"/>
          </a:xfrm>
        </p:grpSpPr>
        <p:sp>
          <p:nvSpPr>
            <p:cNvPr id="479" name="Google Shape;479;p14"/>
            <p:cNvSpPr/>
            <p:nvPr/>
          </p:nvSpPr>
          <p:spPr>
            <a:xfrm>
              <a:off x="0" y="0"/>
              <a:ext cx="3139792" cy="227858"/>
            </a:xfrm>
            <a:custGeom>
              <a:rect b="b" l="l" r="r" t="t"/>
              <a:pathLst>
                <a:path extrusionOk="0" h="227858" w="3139792">
                  <a:moveTo>
                    <a:pt x="2936592" y="0"/>
                  </a:moveTo>
                  <a:lnTo>
                    <a:pt x="0" y="0"/>
                  </a:lnTo>
                  <a:lnTo>
                    <a:pt x="203200" y="227858"/>
                  </a:lnTo>
                  <a:lnTo>
                    <a:pt x="3139792" y="227858"/>
                  </a:lnTo>
                  <a:lnTo>
                    <a:pt x="2936592"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0" name="Google Shape;480;p14"/>
            <p:cNvSpPr txBox="1"/>
            <p:nvPr/>
          </p:nvSpPr>
          <p:spPr>
            <a:xfrm>
              <a:off x="101600" y="-38100"/>
              <a:ext cx="2936592" cy="2659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81" name="Google Shape;481;p14"/>
          <p:cNvGrpSpPr/>
          <p:nvPr/>
        </p:nvGrpSpPr>
        <p:grpSpPr>
          <a:xfrm rot="-4292735">
            <a:off x="6724145" y="-3084918"/>
            <a:ext cx="7601173" cy="4656785"/>
            <a:chOff x="0" y="-38100"/>
            <a:chExt cx="435643" cy="266892"/>
          </a:xfrm>
        </p:grpSpPr>
        <p:sp>
          <p:nvSpPr>
            <p:cNvPr id="482" name="Google Shape;482;p14"/>
            <p:cNvSpPr/>
            <p:nvPr/>
          </p:nvSpPr>
          <p:spPr>
            <a:xfrm>
              <a:off x="0" y="0"/>
              <a:ext cx="435643" cy="228792"/>
            </a:xfrm>
            <a:custGeom>
              <a:rect b="b" l="l" r="r" t="t"/>
              <a:pathLst>
                <a:path extrusionOk="0" h="228792" w="435643">
                  <a:moveTo>
                    <a:pt x="203200" y="0"/>
                  </a:moveTo>
                  <a:lnTo>
                    <a:pt x="435643" y="0"/>
                  </a:lnTo>
                  <a:lnTo>
                    <a:pt x="232443" y="228792"/>
                  </a:lnTo>
                  <a:lnTo>
                    <a:pt x="0" y="228792"/>
                  </a:lnTo>
                  <a:lnTo>
                    <a:pt x="203200"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3" name="Google Shape;483;p14"/>
            <p:cNvSpPr txBox="1"/>
            <p:nvPr/>
          </p:nvSpPr>
          <p:spPr>
            <a:xfrm>
              <a:off x="101600" y="-38100"/>
              <a:ext cx="232443" cy="26689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84" name="Google Shape;484;p14"/>
          <p:cNvGrpSpPr/>
          <p:nvPr/>
        </p:nvGrpSpPr>
        <p:grpSpPr>
          <a:xfrm rot="3614395">
            <a:off x="5409025" y="4792066"/>
            <a:ext cx="14583244" cy="936677"/>
            <a:chOff x="0" y="-38100"/>
            <a:chExt cx="4140724" cy="265958"/>
          </a:xfrm>
        </p:grpSpPr>
        <p:sp>
          <p:nvSpPr>
            <p:cNvPr id="485" name="Google Shape;485;p14"/>
            <p:cNvSpPr/>
            <p:nvPr/>
          </p:nvSpPr>
          <p:spPr>
            <a:xfrm>
              <a:off x="0" y="0"/>
              <a:ext cx="4140724" cy="227858"/>
            </a:xfrm>
            <a:custGeom>
              <a:rect b="b" l="l" r="r" t="t"/>
              <a:pathLst>
                <a:path extrusionOk="0" h="227858" w="4140724">
                  <a:moveTo>
                    <a:pt x="3937524" y="0"/>
                  </a:moveTo>
                  <a:lnTo>
                    <a:pt x="0" y="0"/>
                  </a:lnTo>
                  <a:lnTo>
                    <a:pt x="203200" y="227858"/>
                  </a:lnTo>
                  <a:lnTo>
                    <a:pt x="4140724" y="227858"/>
                  </a:lnTo>
                  <a:lnTo>
                    <a:pt x="3937524"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6" name="Google Shape;486;p14"/>
            <p:cNvSpPr txBox="1"/>
            <p:nvPr/>
          </p:nvSpPr>
          <p:spPr>
            <a:xfrm>
              <a:off x="101600" y="-38100"/>
              <a:ext cx="3937524" cy="2659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87" name="Google Shape;487;p14"/>
          <p:cNvGrpSpPr/>
          <p:nvPr/>
        </p:nvGrpSpPr>
        <p:grpSpPr>
          <a:xfrm rot="-7180252">
            <a:off x="10459960" y="5975693"/>
            <a:ext cx="1329005" cy="641905"/>
            <a:chOff x="0" y="-38100"/>
            <a:chExt cx="812800" cy="392580"/>
          </a:xfrm>
        </p:grpSpPr>
        <p:sp>
          <p:nvSpPr>
            <p:cNvPr id="488" name="Google Shape;488;p14"/>
            <p:cNvSpPr/>
            <p:nvPr/>
          </p:nvSpPr>
          <p:spPr>
            <a:xfrm>
              <a:off x="0" y="0"/>
              <a:ext cx="812800" cy="354480"/>
            </a:xfrm>
            <a:custGeom>
              <a:rect b="b" l="l" r="r" t="t"/>
              <a:pathLst>
                <a:path extrusionOk="0" h="354480" w="812800">
                  <a:moveTo>
                    <a:pt x="609600" y="0"/>
                  </a:moveTo>
                  <a:lnTo>
                    <a:pt x="0" y="0"/>
                  </a:lnTo>
                  <a:lnTo>
                    <a:pt x="203200" y="354480"/>
                  </a:lnTo>
                  <a:lnTo>
                    <a:pt x="812800" y="354480"/>
                  </a:lnTo>
                  <a:lnTo>
                    <a:pt x="609600"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9" name="Google Shape;489;p14"/>
            <p:cNvSpPr txBox="1"/>
            <p:nvPr/>
          </p:nvSpPr>
          <p:spPr>
            <a:xfrm>
              <a:off x="101600" y="-38100"/>
              <a:ext cx="609600" cy="39258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90" name="Google Shape;490;p14"/>
          <p:cNvGrpSpPr/>
          <p:nvPr/>
        </p:nvGrpSpPr>
        <p:grpSpPr>
          <a:xfrm rot="-7180252">
            <a:off x="11095884" y="7093059"/>
            <a:ext cx="1329005" cy="641905"/>
            <a:chOff x="0" y="-38100"/>
            <a:chExt cx="812800" cy="392580"/>
          </a:xfrm>
        </p:grpSpPr>
        <p:sp>
          <p:nvSpPr>
            <p:cNvPr id="491" name="Google Shape;491;p14"/>
            <p:cNvSpPr/>
            <p:nvPr/>
          </p:nvSpPr>
          <p:spPr>
            <a:xfrm>
              <a:off x="0" y="0"/>
              <a:ext cx="812800" cy="354480"/>
            </a:xfrm>
            <a:custGeom>
              <a:rect b="b" l="l" r="r" t="t"/>
              <a:pathLst>
                <a:path extrusionOk="0" h="354480" w="812800">
                  <a:moveTo>
                    <a:pt x="609600" y="0"/>
                  </a:moveTo>
                  <a:lnTo>
                    <a:pt x="0" y="0"/>
                  </a:lnTo>
                  <a:lnTo>
                    <a:pt x="203200" y="354480"/>
                  </a:lnTo>
                  <a:lnTo>
                    <a:pt x="812800" y="354480"/>
                  </a:lnTo>
                  <a:lnTo>
                    <a:pt x="609600"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2" name="Google Shape;492;p14"/>
            <p:cNvSpPr txBox="1"/>
            <p:nvPr/>
          </p:nvSpPr>
          <p:spPr>
            <a:xfrm>
              <a:off x="101600" y="-38100"/>
              <a:ext cx="609600" cy="39258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93" name="Google Shape;493;p14"/>
          <p:cNvSpPr txBox="1"/>
          <p:nvPr/>
        </p:nvSpPr>
        <p:spPr>
          <a:xfrm>
            <a:off x="2213482" y="5293707"/>
            <a:ext cx="7081258" cy="727507"/>
          </a:xfrm>
          <a:prstGeom prst="rect">
            <a:avLst/>
          </a:prstGeom>
          <a:noFill/>
          <a:ln>
            <a:noFill/>
          </a:ln>
        </p:spPr>
        <p:txBody>
          <a:bodyPr anchorCtr="0" anchor="t" bIns="0" lIns="0" spcFirstLastPara="1" rIns="0" wrap="square" tIns="0">
            <a:spAutoFit/>
          </a:bodyPr>
          <a:lstStyle/>
          <a:p>
            <a:pPr indent="0" lvl="0" marL="0" marR="0" rtl="0" algn="l">
              <a:lnSpc>
                <a:spcPct val="77030"/>
              </a:lnSpc>
              <a:spcBef>
                <a:spcPts val="0"/>
              </a:spcBef>
              <a:spcAft>
                <a:spcPts val="0"/>
              </a:spcAft>
              <a:buClr>
                <a:srgbClr val="000000"/>
              </a:buClr>
              <a:buSzPts val="6600"/>
              <a:buFont typeface="Arial"/>
              <a:buNone/>
            </a:pPr>
            <a:r>
              <a:rPr b="1" i="0" lang="es-ES" sz="6600" u="none" cap="none" strike="noStrike">
                <a:solidFill>
                  <a:srgbClr val="000000"/>
                </a:solidFill>
                <a:latin typeface="Poppins"/>
                <a:ea typeface="Poppins"/>
                <a:cs typeface="Poppins"/>
                <a:sym typeface="Poppins"/>
              </a:rPr>
              <a:t>Condado SCOTT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15"/>
          <p:cNvSpPr/>
          <p:nvPr/>
        </p:nvSpPr>
        <p:spPr>
          <a:xfrm>
            <a:off x="2986321" y="3835592"/>
            <a:ext cx="1096897" cy="1044794"/>
          </a:xfrm>
          <a:custGeom>
            <a:rect b="b" l="l" r="r" t="t"/>
            <a:pathLst>
              <a:path extrusionOk="0" h="1044794" w="1096897">
                <a:moveTo>
                  <a:pt x="0" y="0"/>
                </a:moveTo>
                <a:lnTo>
                  <a:pt x="1096897" y="0"/>
                </a:lnTo>
                <a:lnTo>
                  <a:pt x="1096897" y="1044795"/>
                </a:lnTo>
                <a:lnTo>
                  <a:pt x="0" y="104479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9" name="Google Shape;499;p15"/>
          <p:cNvSpPr txBox="1"/>
          <p:nvPr/>
        </p:nvSpPr>
        <p:spPr>
          <a:xfrm>
            <a:off x="3493775" y="969310"/>
            <a:ext cx="10872647" cy="666849"/>
          </a:xfrm>
          <a:prstGeom prst="rect">
            <a:avLst/>
          </a:prstGeom>
          <a:noFill/>
          <a:ln>
            <a:noFill/>
          </a:ln>
        </p:spPr>
        <p:txBody>
          <a:bodyPr anchorCtr="0" anchor="t" bIns="0" lIns="0" spcFirstLastPara="1" rIns="0" wrap="square" tIns="0">
            <a:spAutoFit/>
          </a:bodyPr>
          <a:lstStyle/>
          <a:p>
            <a:pPr indent="0" lvl="0" marL="0" marR="0" rtl="0" algn="ctr">
              <a:lnSpc>
                <a:spcPct val="114977"/>
              </a:lnSpc>
              <a:spcBef>
                <a:spcPts val="0"/>
              </a:spcBef>
              <a:spcAft>
                <a:spcPts val="0"/>
              </a:spcAft>
              <a:buClr>
                <a:srgbClr val="000000"/>
              </a:buClr>
              <a:buSzPts val="4500"/>
              <a:buFont typeface="Arial"/>
              <a:buNone/>
            </a:pPr>
            <a:r>
              <a:rPr b="1" i="0" lang="es-ES" sz="4500" u="none" cap="none" strike="noStrike">
                <a:solidFill>
                  <a:srgbClr val="000000"/>
                </a:solidFill>
                <a:latin typeface="Poppins"/>
                <a:ea typeface="Poppins"/>
                <a:cs typeface="Poppins"/>
                <a:sym typeface="Poppins"/>
              </a:rPr>
              <a:t>Análisis Temporal</a:t>
            </a:r>
            <a:endParaRPr b="0" i="0" sz="1400" u="none" cap="none" strike="noStrike">
              <a:solidFill>
                <a:srgbClr val="000000"/>
              </a:solidFill>
              <a:latin typeface="Arial"/>
              <a:ea typeface="Arial"/>
              <a:cs typeface="Arial"/>
              <a:sym typeface="Arial"/>
            </a:endParaRPr>
          </a:p>
        </p:txBody>
      </p:sp>
      <p:sp>
        <p:nvSpPr>
          <p:cNvPr id="500" name="Google Shape;500;p15"/>
          <p:cNvSpPr txBox="1"/>
          <p:nvPr/>
        </p:nvSpPr>
        <p:spPr>
          <a:xfrm>
            <a:off x="13292672" y="5837498"/>
            <a:ext cx="2912965" cy="457200"/>
          </a:xfrm>
          <a:prstGeom prst="rect">
            <a:avLst/>
          </a:prstGeom>
          <a:noFill/>
          <a:ln>
            <a:noFill/>
          </a:ln>
        </p:spPr>
        <p:txBody>
          <a:bodyPr anchorCtr="0" anchor="t" bIns="0" lIns="0" spcFirstLastPara="1" rIns="0" wrap="square" tIns="0">
            <a:spAutoFit/>
          </a:bodyPr>
          <a:lstStyle/>
          <a:p>
            <a:pPr indent="0" lvl="0" marL="0" marR="0" rtl="0" algn="ctr">
              <a:lnSpc>
                <a:spcPct val="115005"/>
              </a:lnSpc>
              <a:spcBef>
                <a:spcPts val="0"/>
              </a:spcBef>
              <a:spcAft>
                <a:spcPts val="0"/>
              </a:spcAft>
              <a:buClr>
                <a:srgbClr val="000000"/>
              </a:buClr>
              <a:buSzPts val="2999"/>
              <a:buFont typeface="Arial"/>
              <a:buNone/>
            </a:pPr>
            <a:r>
              <a:rPr b="1" i="0" lang="es-ES" sz="2999" u="none" cap="none" strike="noStrike">
                <a:solidFill>
                  <a:srgbClr val="FFFFFF"/>
                </a:solidFill>
                <a:latin typeface="Poppins"/>
                <a:ea typeface="Poppins"/>
                <a:cs typeface="Poppins"/>
                <a:sym typeface="Poppins"/>
              </a:rPr>
              <a:t>Visualization</a:t>
            </a:r>
            <a:endParaRPr b="0" i="0" sz="1400" u="none" cap="none" strike="noStrike">
              <a:solidFill>
                <a:srgbClr val="000000"/>
              </a:solidFill>
              <a:latin typeface="Arial"/>
              <a:ea typeface="Arial"/>
              <a:cs typeface="Arial"/>
              <a:sym typeface="Arial"/>
            </a:endParaRPr>
          </a:p>
        </p:txBody>
      </p:sp>
      <p:grpSp>
        <p:nvGrpSpPr>
          <p:cNvPr id="501" name="Google Shape;501;p15"/>
          <p:cNvGrpSpPr/>
          <p:nvPr/>
        </p:nvGrpSpPr>
        <p:grpSpPr>
          <a:xfrm rot="3614395">
            <a:off x="15642302" y="3305446"/>
            <a:ext cx="6061985" cy="513483"/>
            <a:chOff x="0" y="-38100"/>
            <a:chExt cx="3139792" cy="265958"/>
          </a:xfrm>
        </p:grpSpPr>
        <p:sp>
          <p:nvSpPr>
            <p:cNvPr id="502" name="Google Shape;502;p15"/>
            <p:cNvSpPr/>
            <p:nvPr/>
          </p:nvSpPr>
          <p:spPr>
            <a:xfrm>
              <a:off x="0" y="0"/>
              <a:ext cx="3139792" cy="227858"/>
            </a:xfrm>
            <a:custGeom>
              <a:rect b="b" l="l" r="r" t="t"/>
              <a:pathLst>
                <a:path extrusionOk="0" h="227858" w="3139792">
                  <a:moveTo>
                    <a:pt x="2936592" y="0"/>
                  </a:moveTo>
                  <a:lnTo>
                    <a:pt x="0" y="0"/>
                  </a:lnTo>
                  <a:lnTo>
                    <a:pt x="203200" y="227858"/>
                  </a:lnTo>
                  <a:lnTo>
                    <a:pt x="3139792" y="227858"/>
                  </a:lnTo>
                  <a:lnTo>
                    <a:pt x="2936592"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03" name="Google Shape;503;p15"/>
            <p:cNvSpPr txBox="1"/>
            <p:nvPr/>
          </p:nvSpPr>
          <p:spPr>
            <a:xfrm>
              <a:off x="101600" y="-38100"/>
              <a:ext cx="2936592" cy="2659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504" name="Google Shape;504;p15"/>
          <p:cNvGrpSpPr/>
          <p:nvPr/>
        </p:nvGrpSpPr>
        <p:grpSpPr>
          <a:xfrm rot="-1795536">
            <a:off x="17264793" y="-2296463"/>
            <a:ext cx="3826016" cy="3918746"/>
            <a:chOff x="0" y="-38100"/>
            <a:chExt cx="830765" cy="850900"/>
          </a:xfrm>
        </p:grpSpPr>
        <p:sp>
          <p:nvSpPr>
            <p:cNvPr id="505" name="Google Shape;505;p15"/>
            <p:cNvSpPr/>
            <p:nvPr/>
          </p:nvSpPr>
          <p:spPr>
            <a:xfrm>
              <a:off x="0" y="0"/>
              <a:ext cx="830765" cy="812800"/>
            </a:xfrm>
            <a:custGeom>
              <a:rect b="b" l="l" r="r" t="t"/>
              <a:pathLst>
                <a:path extrusionOk="0" h="812800" w="830765">
                  <a:moveTo>
                    <a:pt x="0" y="0"/>
                  </a:moveTo>
                  <a:lnTo>
                    <a:pt x="830765" y="0"/>
                  </a:lnTo>
                  <a:lnTo>
                    <a:pt x="830765" y="812800"/>
                  </a:lnTo>
                  <a:lnTo>
                    <a:pt x="0" y="81280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06" name="Google Shape;506;p15"/>
            <p:cNvSpPr txBox="1"/>
            <p:nvPr/>
          </p:nvSpPr>
          <p:spPr>
            <a:xfrm>
              <a:off x="0" y="-38100"/>
              <a:ext cx="830765"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507" name="Google Shape;507;p15"/>
          <p:cNvGrpSpPr/>
          <p:nvPr/>
        </p:nvGrpSpPr>
        <p:grpSpPr>
          <a:xfrm rot="3614395">
            <a:off x="14299283" y="1425182"/>
            <a:ext cx="7586069" cy="513483"/>
            <a:chOff x="0" y="-38100"/>
            <a:chExt cx="3929188" cy="265958"/>
          </a:xfrm>
        </p:grpSpPr>
        <p:sp>
          <p:nvSpPr>
            <p:cNvPr id="508" name="Google Shape;508;p15"/>
            <p:cNvSpPr/>
            <p:nvPr/>
          </p:nvSpPr>
          <p:spPr>
            <a:xfrm>
              <a:off x="0" y="0"/>
              <a:ext cx="3929188" cy="227858"/>
            </a:xfrm>
            <a:custGeom>
              <a:rect b="b" l="l" r="r" t="t"/>
              <a:pathLst>
                <a:path extrusionOk="0" h="227858" w="3929188">
                  <a:moveTo>
                    <a:pt x="3725988" y="0"/>
                  </a:moveTo>
                  <a:lnTo>
                    <a:pt x="0" y="0"/>
                  </a:lnTo>
                  <a:lnTo>
                    <a:pt x="203200" y="227858"/>
                  </a:lnTo>
                  <a:lnTo>
                    <a:pt x="3929188" y="227858"/>
                  </a:lnTo>
                  <a:lnTo>
                    <a:pt x="3725988"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09" name="Google Shape;509;p15"/>
            <p:cNvSpPr txBox="1"/>
            <p:nvPr/>
          </p:nvSpPr>
          <p:spPr>
            <a:xfrm>
              <a:off x="101600" y="-38100"/>
              <a:ext cx="3725988" cy="2659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510" name="Google Shape;510;p15"/>
          <p:cNvGrpSpPr/>
          <p:nvPr/>
        </p:nvGrpSpPr>
        <p:grpSpPr>
          <a:xfrm rot="-3617512">
            <a:off x="-2915556" y="-2343702"/>
            <a:ext cx="3826016" cy="3918746"/>
            <a:chOff x="0" y="-38100"/>
            <a:chExt cx="830765" cy="850900"/>
          </a:xfrm>
        </p:grpSpPr>
        <p:sp>
          <p:nvSpPr>
            <p:cNvPr id="511" name="Google Shape;511;p15"/>
            <p:cNvSpPr/>
            <p:nvPr/>
          </p:nvSpPr>
          <p:spPr>
            <a:xfrm>
              <a:off x="0" y="0"/>
              <a:ext cx="830765" cy="812800"/>
            </a:xfrm>
            <a:custGeom>
              <a:rect b="b" l="l" r="r" t="t"/>
              <a:pathLst>
                <a:path extrusionOk="0" h="812800" w="830765">
                  <a:moveTo>
                    <a:pt x="0" y="0"/>
                  </a:moveTo>
                  <a:lnTo>
                    <a:pt x="830765" y="0"/>
                  </a:lnTo>
                  <a:lnTo>
                    <a:pt x="830765" y="812800"/>
                  </a:lnTo>
                  <a:lnTo>
                    <a:pt x="0" y="81280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12" name="Google Shape;512;p15"/>
            <p:cNvSpPr txBox="1"/>
            <p:nvPr/>
          </p:nvSpPr>
          <p:spPr>
            <a:xfrm>
              <a:off x="0" y="-38100"/>
              <a:ext cx="830765"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513" name="Google Shape;513;p15"/>
          <p:cNvGrpSpPr/>
          <p:nvPr/>
        </p:nvGrpSpPr>
        <p:grpSpPr>
          <a:xfrm rot="7182689">
            <a:off x="-2426083" y="2756573"/>
            <a:ext cx="4800043" cy="527422"/>
            <a:chOff x="0" y="-38100"/>
            <a:chExt cx="2357911" cy="259084"/>
          </a:xfrm>
        </p:grpSpPr>
        <p:sp>
          <p:nvSpPr>
            <p:cNvPr id="514" name="Google Shape;514;p15"/>
            <p:cNvSpPr/>
            <p:nvPr/>
          </p:nvSpPr>
          <p:spPr>
            <a:xfrm>
              <a:off x="0" y="0"/>
              <a:ext cx="2357911" cy="220984"/>
            </a:xfrm>
            <a:custGeom>
              <a:rect b="b" l="l" r="r" t="t"/>
              <a:pathLst>
                <a:path extrusionOk="0" h="220984" w="2357911">
                  <a:moveTo>
                    <a:pt x="203200" y="0"/>
                  </a:moveTo>
                  <a:lnTo>
                    <a:pt x="2357911" y="0"/>
                  </a:lnTo>
                  <a:lnTo>
                    <a:pt x="2154711" y="220984"/>
                  </a:lnTo>
                  <a:lnTo>
                    <a:pt x="0" y="220984"/>
                  </a:lnTo>
                  <a:lnTo>
                    <a:pt x="203200"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15" name="Google Shape;515;p15"/>
            <p:cNvSpPr txBox="1"/>
            <p:nvPr/>
          </p:nvSpPr>
          <p:spPr>
            <a:xfrm>
              <a:off x="101600" y="-38100"/>
              <a:ext cx="2154711" cy="25908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id="516" name="Google Shape;516;p15"/>
          <p:cNvPicPr preferRelativeResize="0"/>
          <p:nvPr/>
        </p:nvPicPr>
        <p:blipFill rotWithShape="1">
          <a:blip r:embed="rId4">
            <a:alphaModFix/>
          </a:blip>
          <a:srcRect b="0" l="0" r="0" t="0"/>
          <a:stretch/>
        </p:blipFill>
        <p:spPr>
          <a:xfrm>
            <a:off x="445175" y="2360252"/>
            <a:ext cx="9841825" cy="6377968"/>
          </a:xfrm>
          <a:prstGeom prst="rect">
            <a:avLst/>
          </a:prstGeom>
          <a:noFill/>
          <a:ln>
            <a:noFill/>
          </a:ln>
        </p:spPr>
      </p:pic>
      <p:grpSp>
        <p:nvGrpSpPr>
          <p:cNvPr id="517" name="Google Shape;517;p15"/>
          <p:cNvGrpSpPr/>
          <p:nvPr/>
        </p:nvGrpSpPr>
        <p:grpSpPr>
          <a:xfrm rot="7182689">
            <a:off x="-3458157" y="1398188"/>
            <a:ext cx="7451061" cy="503974"/>
            <a:chOff x="0" y="-38100"/>
            <a:chExt cx="3830457" cy="259084"/>
          </a:xfrm>
        </p:grpSpPr>
        <p:sp>
          <p:nvSpPr>
            <p:cNvPr id="518" name="Google Shape;518;p15"/>
            <p:cNvSpPr/>
            <p:nvPr/>
          </p:nvSpPr>
          <p:spPr>
            <a:xfrm>
              <a:off x="0" y="0"/>
              <a:ext cx="3830457" cy="220984"/>
            </a:xfrm>
            <a:custGeom>
              <a:rect b="b" l="l" r="r" t="t"/>
              <a:pathLst>
                <a:path extrusionOk="0" h="220984" w="3830457">
                  <a:moveTo>
                    <a:pt x="203200" y="0"/>
                  </a:moveTo>
                  <a:lnTo>
                    <a:pt x="3830457" y="0"/>
                  </a:lnTo>
                  <a:lnTo>
                    <a:pt x="3627257" y="220984"/>
                  </a:lnTo>
                  <a:lnTo>
                    <a:pt x="0" y="220984"/>
                  </a:lnTo>
                  <a:lnTo>
                    <a:pt x="203200"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19" name="Google Shape;519;p15"/>
            <p:cNvSpPr txBox="1"/>
            <p:nvPr/>
          </p:nvSpPr>
          <p:spPr>
            <a:xfrm>
              <a:off x="101600" y="-38100"/>
              <a:ext cx="3627256" cy="25908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520" name="Google Shape;520;p15"/>
          <p:cNvSpPr txBox="1"/>
          <p:nvPr/>
        </p:nvSpPr>
        <p:spPr>
          <a:xfrm>
            <a:off x="10845223" y="2467472"/>
            <a:ext cx="7330078" cy="5944961"/>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2600"/>
              <a:buFont typeface="Arial"/>
              <a:buNone/>
            </a:pPr>
            <a:r>
              <a:rPr b="0" i="0" lang="es-ES" sz="2600" u="none" cap="none" strike="noStrike">
                <a:solidFill>
                  <a:srgbClr val="000000"/>
                </a:solidFill>
                <a:latin typeface="Poppins"/>
                <a:ea typeface="Poppins"/>
                <a:cs typeface="Poppins"/>
                <a:sym typeface="Poppins"/>
              </a:rPr>
              <a:t>Tendencia:</a:t>
            </a:r>
            <a:endParaRPr b="0" i="0" sz="1400" u="none" cap="none" strike="noStrike">
              <a:solidFill>
                <a:srgbClr val="000000"/>
              </a:solidFill>
              <a:latin typeface="Arial"/>
              <a:ea typeface="Arial"/>
              <a:cs typeface="Arial"/>
              <a:sym typeface="Arial"/>
            </a:endParaRPr>
          </a:p>
          <a:p>
            <a:pPr indent="-514350" lvl="0" marL="514350" marR="0" rtl="0" algn="l">
              <a:lnSpc>
                <a:spcPct val="150000"/>
              </a:lnSpc>
              <a:spcBef>
                <a:spcPts val="0"/>
              </a:spcBef>
              <a:spcAft>
                <a:spcPts val="0"/>
              </a:spcAft>
              <a:buClr>
                <a:srgbClr val="000000"/>
              </a:buClr>
              <a:buSzPts val="2600"/>
              <a:buFont typeface="Arial"/>
              <a:buChar char="•"/>
            </a:pPr>
            <a:r>
              <a:rPr b="0" i="0" lang="es-ES" sz="2600" u="none" cap="none" strike="noStrike">
                <a:solidFill>
                  <a:srgbClr val="000000"/>
                </a:solidFill>
                <a:latin typeface="Poppins"/>
                <a:ea typeface="Poppins"/>
                <a:cs typeface="Poppins"/>
                <a:sym typeface="Poppins"/>
              </a:rPr>
              <a:t>Crecimiento sostenido: $1.6M → $2.6M+</a:t>
            </a:r>
            <a:endParaRPr b="0" i="0" sz="1400" u="none" cap="none" strike="noStrike">
              <a:solidFill>
                <a:srgbClr val="000000"/>
              </a:solidFill>
              <a:latin typeface="Arial"/>
              <a:ea typeface="Arial"/>
              <a:cs typeface="Arial"/>
              <a:sym typeface="Arial"/>
            </a:endParaRPr>
          </a:p>
          <a:p>
            <a:pPr indent="-514350" lvl="0" marL="514350" marR="0" rtl="0" algn="l">
              <a:lnSpc>
                <a:spcPct val="150000"/>
              </a:lnSpc>
              <a:spcBef>
                <a:spcPts val="0"/>
              </a:spcBef>
              <a:spcAft>
                <a:spcPts val="0"/>
              </a:spcAft>
              <a:buClr>
                <a:srgbClr val="000000"/>
              </a:buClr>
              <a:buSzPts val="2600"/>
              <a:buFont typeface="Arial"/>
              <a:buChar char="•"/>
            </a:pPr>
            <a:r>
              <a:rPr b="0" i="0" lang="es-ES" sz="2600" u="none" cap="none" strike="noStrike">
                <a:solidFill>
                  <a:srgbClr val="000000"/>
                </a:solidFill>
                <a:latin typeface="Poppins"/>
                <a:ea typeface="Poppins"/>
                <a:cs typeface="Poppins"/>
                <a:sym typeface="Poppins"/>
              </a:rPr>
              <a:t>Alta volatilidad reciente</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600"/>
              <a:buFont typeface="Arial"/>
              <a:buNone/>
            </a:pPr>
            <a:r>
              <a:rPr b="0" i="0" lang="es-ES" sz="2600" u="none" cap="none" strike="noStrike">
                <a:solidFill>
                  <a:srgbClr val="000000"/>
                </a:solidFill>
                <a:latin typeface="Poppins"/>
                <a:ea typeface="Poppins"/>
                <a:cs typeface="Poppins"/>
                <a:sym typeface="Poppins"/>
              </a:rPr>
              <a:t>Patrones:</a:t>
            </a:r>
            <a:endParaRPr b="0" i="0" sz="1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600"/>
              <a:buFont typeface="Arial"/>
              <a:buChar char="•"/>
            </a:pPr>
            <a:r>
              <a:rPr b="0" i="0" lang="es-ES" sz="2600" u="none" cap="none" strike="noStrike">
                <a:solidFill>
                  <a:srgbClr val="000000"/>
                </a:solidFill>
                <a:latin typeface="Poppins"/>
                <a:ea typeface="Poppins"/>
                <a:cs typeface="Poppins"/>
                <a:sym typeface="Poppins"/>
              </a:rPr>
              <a:t>Picos: Jul-Dic</a:t>
            </a:r>
            <a:endParaRPr b="0" i="0" sz="1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600"/>
              <a:buFont typeface="Arial"/>
              <a:buChar char="•"/>
            </a:pPr>
            <a:r>
              <a:rPr b="0" i="0" lang="es-ES" sz="2600" u="none" cap="none" strike="noStrike">
                <a:solidFill>
                  <a:srgbClr val="000000"/>
                </a:solidFill>
                <a:latin typeface="Poppins"/>
                <a:ea typeface="Poppins"/>
                <a:cs typeface="Poppins"/>
                <a:sym typeface="Poppins"/>
              </a:rPr>
              <a:t>Valles: Ene-Feb</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600"/>
              <a:buFont typeface="Arial"/>
              <a:buNone/>
            </a:pPr>
            <a:r>
              <a:rPr b="0" i="0" lang="es-ES" sz="2600" u="none" cap="none" strike="noStrike">
                <a:solidFill>
                  <a:srgbClr val="000000"/>
                </a:solidFill>
                <a:latin typeface="Poppins"/>
                <a:ea typeface="Poppins"/>
                <a:cs typeface="Poppins"/>
                <a:sym typeface="Poppins"/>
              </a:rPr>
              <a:t>COVID:</a:t>
            </a:r>
            <a:endParaRPr b="0" i="0" sz="1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600"/>
              <a:buFont typeface="Arial"/>
              <a:buChar char="•"/>
            </a:pPr>
            <a:r>
              <a:rPr b="0" i="0" lang="es-ES" sz="2600" u="none" cap="none" strike="noStrike">
                <a:solidFill>
                  <a:srgbClr val="000000"/>
                </a:solidFill>
                <a:latin typeface="Poppins"/>
                <a:ea typeface="Poppins"/>
                <a:cs typeface="Poppins"/>
                <a:sym typeface="Poppins"/>
              </a:rPr>
              <a:t>Caída 2020</a:t>
            </a:r>
            <a:endParaRPr b="0" i="0" sz="1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600"/>
              <a:buFont typeface="Arial"/>
              <a:buChar char="•"/>
            </a:pPr>
            <a:r>
              <a:rPr b="0" i="0" lang="es-ES" sz="2600" u="none" cap="none" strike="noStrike">
                <a:solidFill>
                  <a:srgbClr val="000000"/>
                </a:solidFill>
                <a:latin typeface="Poppins"/>
                <a:ea typeface="Poppins"/>
                <a:cs typeface="Poppins"/>
                <a:sym typeface="Poppins"/>
              </a:rPr>
              <a:t>Recuperación rápida</a:t>
            </a:r>
            <a:endParaRPr b="0" i="0" sz="1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600"/>
              <a:buFont typeface="Arial"/>
              <a:buChar char="•"/>
            </a:pPr>
            <a:r>
              <a:rPr b="0" i="0" lang="es-ES" sz="2600" u="none" cap="none" strike="noStrike">
                <a:solidFill>
                  <a:srgbClr val="000000"/>
                </a:solidFill>
                <a:latin typeface="Poppins"/>
                <a:ea typeface="Poppins"/>
                <a:cs typeface="Poppins"/>
                <a:sym typeface="Poppins"/>
              </a:rPr>
              <a:t>Mayor crecimiento posterior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16"/>
          <p:cNvSpPr/>
          <p:nvPr/>
        </p:nvSpPr>
        <p:spPr>
          <a:xfrm>
            <a:off x="2986321" y="3835592"/>
            <a:ext cx="1096897" cy="1044794"/>
          </a:xfrm>
          <a:custGeom>
            <a:rect b="b" l="l" r="r" t="t"/>
            <a:pathLst>
              <a:path extrusionOk="0" h="1044794" w="1096897">
                <a:moveTo>
                  <a:pt x="0" y="0"/>
                </a:moveTo>
                <a:lnTo>
                  <a:pt x="1096897" y="0"/>
                </a:lnTo>
                <a:lnTo>
                  <a:pt x="1096897" y="1044795"/>
                </a:lnTo>
                <a:lnTo>
                  <a:pt x="0" y="104479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6" name="Google Shape;526;p16"/>
          <p:cNvSpPr txBox="1"/>
          <p:nvPr/>
        </p:nvSpPr>
        <p:spPr>
          <a:xfrm>
            <a:off x="3493775" y="969310"/>
            <a:ext cx="11975718" cy="1333698"/>
          </a:xfrm>
          <a:prstGeom prst="rect">
            <a:avLst/>
          </a:prstGeom>
          <a:noFill/>
          <a:ln>
            <a:noFill/>
          </a:ln>
        </p:spPr>
        <p:txBody>
          <a:bodyPr anchorCtr="0" anchor="t" bIns="0" lIns="0" spcFirstLastPara="1" rIns="0" wrap="square" tIns="0">
            <a:spAutoFit/>
          </a:bodyPr>
          <a:lstStyle/>
          <a:p>
            <a:pPr indent="0" lvl="0" marL="0" marR="0" rtl="0" algn="ctr">
              <a:lnSpc>
                <a:spcPct val="114977"/>
              </a:lnSpc>
              <a:spcBef>
                <a:spcPts val="0"/>
              </a:spcBef>
              <a:spcAft>
                <a:spcPts val="0"/>
              </a:spcAft>
              <a:buClr>
                <a:srgbClr val="000000"/>
              </a:buClr>
              <a:buSzPts val="4500"/>
              <a:buFont typeface="Arial"/>
              <a:buNone/>
            </a:pPr>
            <a:r>
              <a:rPr b="1" i="0" lang="es-ES" sz="4500" u="none" cap="none" strike="noStrike">
                <a:solidFill>
                  <a:srgbClr val="000000"/>
                </a:solidFill>
                <a:latin typeface="Poppins"/>
                <a:ea typeface="Poppins"/>
                <a:cs typeface="Poppins"/>
                <a:sym typeface="Poppins"/>
              </a:rPr>
              <a:t>Relación entre ventas y volumen de botella</a:t>
            </a:r>
            <a:endParaRPr b="0" i="0" sz="1400" u="none" cap="none" strike="noStrike">
              <a:solidFill>
                <a:srgbClr val="000000"/>
              </a:solidFill>
              <a:latin typeface="Arial"/>
              <a:ea typeface="Arial"/>
              <a:cs typeface="Arial"/>
              <a:sym typeface="Arial"/>
            </a:endParaRPr>
          </a:p>
        </p:txBody>
      </p:sp>
      <p:sp>
        <p:nvSpPr>
          <p:cNvPr id="527" name="Google Shape;527;p16"/>
          <p:cNvSpPr txBox="1"/>
          <p:nvPr/>
        </p:nvSpPr>
        <p:spPr>
          <a:xfrm>
            <a:off x="1077434" y="5837498"/>
            <a:ext cx="4914671" cy="457200"/>
          </a:xfrm>
          <a:prstGeom prst="rect">
            <a:avLst/>
          </a:prstGeom>
          <a:noFill/>
          <a:ln>
            <a:noFill/>
          </a:ln>
        </p:spPr>
        <p:txBody>
          <a:bodyPr anchorCtr="0" anchor="t" bIns="0" lIns="0" spcFirstLastPara="1" rIns="0" wrap="square" tIns="0">
            <a:spAutoFit/>
          </a:bodyPr>
          <a:lstStyle/>
          <a:p>
            <a:pPr indent="0" lvl="0" marL="0" marR="0" rtl="0" algn="ctr">
              <a:lnSpc>
                <a:spcPct val="115005"/>
              </a:lnSpc>
              <a:spcBef>
                <a:spcPts val="0"/>
              </a:spcBef>
              <a:spcAft>
                <a:spcPts val="0"/>
              </a:spcAft>
              <a:buClr>
                <a:srgbClr val="000000"/>
              </a:buClr>
              <a:buSzPts val="2999"/>
              <a:buFont typeface="Arial"/>
              <a:buNone/>
            </a:pPr>
            <a:r>
              <a:rPr b="1" i="0" lang="es-ES" sz="2999" u="none" cap="none" strike="noStrike">
                <a:solidFill>
                  <a:srgbClr val="FFFFFF"/>
                </a:solidFill>
                <a:latin typeface="Poppins"/>
                <a:ea typeface="Poppins"/>
                <a:cs typeface="Poppins"/>
                <a:sym typeface="Poppins"/>
              </a:rPr>
              <a:t>Data-driven Decisions</a:t>
            </a:r>
            <a:endParaRPr b="0" i="0" sz="1400" u="none" cap="none" strike="noStrike">
              <a:solidFill>
                <a:srgbClr val="000000"/>
              </a:solidFill>
              <a:latin typeface="Arial"/>
              <a:ea typeface="Arial"/>
              <a:cs typeface="Arial"/>
              <a:sym typeface="Arial"/>
            </a:endParaRPr>
          </a:p>
        </p:txBody>
      </p:sp>
      <p:sp>
        <p:nvSpPr>
          <p:cNvPr id="528" name="Google Shape;528;p16"/>
          <p:cNvSpPr txBox="1"/>
          <p:nvPr/>
        </p:nvSpPr>
        <p:spPr>
          <a:xfrm>
            <a:off x="13292672" y="5837498"/>
            <a:ext cx="2912965" cy="457200"/>
          </a:xfrm>
          <a:prstGeom prst="rect">
            <a:avLst/>
          </a:prstGeom>
          <a:noFill/>
          <a:ln>
            <a:noFill/>
          </a:ln>
        </p:spPr>
        <p:txBody>
          <a:bodyPr anchorCtr="0" anchor="t" bIns="0" lIns="0" spcFirstLastPara="1" rIns="0" wrap="square" tIns="0">
            <a:spAutoFit/>
          </a:bodyPr>
          <a:lstStyle/>
          <a:p>
            <a:pPr indent="0" lvl="0" marL="0" marR="0" rtl="0" algn="ctr">
              <a:lnSpc>
                <a:spcPct val="115005"/>
              </a:lnSpc>
              <a:spcBef>
                <a:spcPts val="0"/>
              </a:spcBef>
              <a:spcAft>
                <a:spcPts val="0"/>
              </a:spcAft>
              <a:buClr>
                <a:srgbClr val="000000"/>
              </a:buClr>
              <a:buSzPts val="2999"/>
              <a:buFont typeface="Arial"/>
              <a:buNone/>
            </a:pPr>
            <a:r>
              <a:rPr b="1" i="0" lang="es-ES" sz="2999" u="none" cap="none" strike="noStrike">
                <a:solidFill>
                  <a:srgbClr val="FFFFFF"/>
                </a:solidFill>
                <a:latin typeface="Poppins"/>
                <a:ea typeface="Poppins"/>
                <a:cs typeface="Poppins"/>
                <a:sym typeface="Poppins"/>
              </a:rPr>
              <a:t>Visualization</a:t>
            </a:r>
            <a:endParaRPr b="0" i="0" sz="1400" u="none" cap="none" strike="noStrike">
              <a:solidFill>
                <a:srgbClr val="000000"/>
              </a:solidFill>
              <a:latin typeface="Arial"/>
              <a:ea typeface="Arial"/>
              <a:cs typeface="Arial"/>
              <a:sym typeface="Arial"/>
            </a:endParaRPr>
          </a:p>
        </p:txBody>
      </p:sp>
      <p:grpSp>
        <p:nvGrpSpPr>
          <p:cNvPr id="529" name="Google Shape;529;p16"/>
          <p:cNvGrpSpPr/>
          <p:nvPr/>
        </p:nvGrpSpPr>
        <p:grpSpPr>
          <a:xfrm rot="3614395">
            <a:off x="15642302" y="3305446"/>
            <a:ext cx="6061985" cy="513483"/>
            <a:chOff x="0" y="-38100"/>
            <a:chExt cx="3139792" cy="265958"/>
          </a:xfrm>
        </p:grpSpPr>
        <p:sp>
          <p:nvSpPr>
            <p:cNvPr id="530" name="Google Shape;530;p16"/>
            <p:cNvSpPr/>
            <p:nvPr/>
          </p:nvSpPr>
          <p:spPr>
            <a:xfrm>
              <a:off x="0" y="0"/>
              <a:ext cx="3139792" cy="227858"/>
            </a:xfrm>
            <a:custGeom>
              <a:rect b="b" l="l" r="r" t="t"/>
              <a:pathLst>
                <a:path extrusionOk="0" h="227858" w="3139792">
                  <a:moveTo>
                    <a:pt x="2936592" y="0"/>
                  </a:moveTo>
                  <a:lnTo>
                    <a:pt x="0" y="0"/>
                  </a:lnTo>
                  <a:lnTo>
                    <a:pt x="203200" y="227858"/>
                  </a:lnTo>
                  <a:lnTo>
                    <a:pt x="3139792" y="227858"/>
                  </a:lnTo>
                  <a:lnTo>
                    <a:pt x="2936592"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1" name="Google Shape;531;p16"/>
            <p:cNvSpPr txBox="1"/>
            <p:nvPr/>
          </p:nvSpPr>
          <p:spPr>
            <a:xfrm>
              <a:off x="101600" y="-38100"/>
              <a:ext cx="2936592" cy="2659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532" name="Google Shape;532;p16"/>
          <p:cNvGrpSpPr/>
          <p:nvPr/>
        </p:nvGrpSpPr>
        <p:grpSpPr>
          <a:xfrm rot="-1795536">
            <a:off x="17264793" y="-2296463"/>
            <a:ext cx="3826016" cy="3918746"/>
            <a:chOff x="0" y="-38100"/>
            <a:chExt cx="830765" cy="850900"/>
          </a:xfrm>
        </p:grpSpPr>
        <p:sp>
          <p:nvSpPr>
            <p:cNvPr id="533" name="Google Shape;533;p16"/>
            <p:cNvSpPr/>
            <p:nvPr/>
          </p:nvSpPr>
          <p:spPr>
            <a:xfrm>
              <a:off x="0" y="0"/>
              <a:ext cx="830765" cy="812800"/>
            </a:xfrm>
            <a:custGeom>
              <a:rect b="b" l="l" r="r" t="t"/>
              <a:pathLst>
                <a:path extrusionOk="0" h="812800" w="830765">
                  <a:moveTo>
                    <a:pt x="0" y="0"/>
                  </a:moveTo>
                  <a:lnTo>
                    <a:pt x="830765" y="0"/>
                  </a:lnTo>
                  <a:lnTo>
                    <a:pt x="830765" y="812800"/>
                  </a:lnTo>
                  <a:lnTo>
                    <a:pt x="0" y="81280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4" name="Google Shape;534;p16"/>
            <p:cNvSpPr txBox="1"/>
            <p:nvPr/>
          </p:nvSpPr>
          <p:spPr>
            <a:xfrm>
              <a:off x="0" y="-38100"/>
              <a:ext cx="830765"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535" name="Google Shape;535;p16"/>
          <p:cNvGrpSpPr/>
          <p:nvPr/>
        </p:nvGrpSpPr>
        <p:grpSpPr>
          <a:xfrm rot="3614395">
            <a:off x="14299283" y="1425182"/>
            <a:ext cx="7586069" cy="513483"/>
            <a:chOff x="0" y="-38100"/>
            <a:chExt cx="3929188" cy="265958"/>
          </a:xfrm>
        </p:grpSpPr>
        <p:sp>
          <p:nvSpPr>
            <p:cNvPr id="536" name="Google Shape;536;p16"/>
            <p:cNvSpPr/>
            <p:nvPr/>
          </p:nvSpPr>
          <p:spPr>
            <a:xfrm>
              <a:off x="0" y="0"/>
              <a:ext cx="3929188" cy="227858"/>
            </a:xfrm>
            <a:custGeom>
              <a:rect b="b" l="l" r="r" t="t"/>
              <a:pathLst>
                <a:path extrusionOk="0" h="227858" w="3929188">
                  <a:moveTo>
                    <a:pt x="3725988" y="0"/>
                  </a:moveTo>
                  <a:lnTo>
                    <a:pt x="0" y="0"/>
                  </a:lnTo>
                  <a:lnTo>
                    <a:pt x="203200" y="227858"/>
                  </a:lnTo>
                  <a:lnTo>
                    <a:pt x="3929188" y="227858"/>
                  </a:lnTo>
                  <a:lnTo>
                    <a:pt x="3725988"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7" name="Google Shape;537;p16"/>
            <p:cNvSpPr txBox="1"/>
            <p:nvPr/>
          </p:nvSpPr>
          <p:spPr>
            <a:xfrm>
              <a:off x="101600" y="-38100"/>
              <a:ext cx="3725988" cy="2659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538" name="Google Shape;538;p16"/>
          <p:cNvGrpSpPr/>
          <p:nvPr/>
        </p:nvGrpSpPr>
        <p:grpSpPr>
          <a:xfrm rot="-3617512">
            <a:off x="-2915556" y="-2343702"/>
            <a:ext cx="3826016" cy="3918746"/>
            <a:chOff x="0" y="-38100"/>
            <a:chExt cx="830765" cy="850900"/>
          </a:xfrm>
        </p:grpSpPr>
        <p:sp>
          <p:nvSpPr>
            <p:cNvPr id="539" name="Google Shape;539;p16"/>
            <p:cNvSpPr/>
            <p:nvPr/>
          </p:nvSpPr>
          <p:spPr>
            <a:xfrm>
              <a:off x="0" y="0"/>
              <a:ext cx="830765" cy="812800"/>
            </a:xfrm>
            <a:custGeom>
              <a:rect b="b" l="l" r="r" t="t"/>
              <a:pathLst>
                <a:path extrusionOk="0" h="812800" w="830765">
                  <a:moveTo>
                    <a:pt x="0" y="0"/>
                  </a:moveTo>
                  <a:lnTo>
                    <a:pt x="830765" y="0"/>
                  </a:lnTo>
                  <a:lnTo>
                    <a:pt x="830765" y="812800"/>
                  </a:lnTo>
                  <a:lnTo>
                    <a:pt x="0" y="81280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0" name="Google Shape;540;p16"/>
            <p:cNvSpPr txBox="1"/>
            <p:nvPr/>
          </p:nvSpPr>
          <p:spPr>
            <a:xfrm>
              <a:off x="0" y="-38100"/>
              <a:ext cx="830765"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541" name="Google Shape;541;p16"/>
          <p:cNvGrpSpPr/>
          <p:nvPr/>
        </p:nvGrpSpPr>
        <p:grpSpPr>
          <a:xfrm rot="7182689">
            <a:off x="-2426083" y="2756573"/>
            <a:ext cx="4800043" cy="527422"/>
            <a:chOff x="0" y="-38100"/>
            <a:chExt cx="2357911" cy="259084"/>
          </a:xfrm>
        </p:grpSpPr>
        <p:sp>
          <p:nvSpPr>
            <p:cNvPr id="542" name="Google Shape;542;p16"/>
            <p:cNvSpPr/>
            <p:nvPr/>
          </p:nvSpPr>
          <p:spPr>
            <a:xfrm>
              <a:off x="0" y="0"/>
              <a:ext cx="2357911" cy="220984"/>
            </a:xfrm>
            <a:custGeom>
              <a:rect b="b" l="l" r="r" t="t"/>
              <a:pathLst>
                <a:path extrusionOk="0" h="220984" w="2357911">
                  <a:moveTo>
                    <a:pt x="203200" y="0"/>
                  </a:moveTo>
                  <a:lnTo>
                    <a:pt x="2357911" y="0"/>
                  </a:lnTo>
                  <a:lnTo>
                    <a:pt x="2154711" y="220984"/>
                  </a:lnTo>
                  <a:lnTo>
                    <a:pt x="0" y="220984"/>
                  </a:lnTo>
                  <a:lnTo>
                    <a:pt x="203200"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3" name="Google Shape;543;p16"/>
            <p:cNvSpPr txBox="1"/>
            <p:nvPr/>
          </p:nvSpPr>
          <p:spPr>
            <a:xfrm>
              <a:off x="101600" y="-38100"/>
              <a:ext cx="2154711" cy="25908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544" name="Google Shape;544;p16"/>
          <p:cNvGrpSpPr/>
          <p:nvPr/>
        </p:nvGrpSpPr>
        <p:grpSpPr>
          <a:xfrm rot="7182689">
            <a:off x="-3458157" y="1398188"/>
            <a:ext cx="7451061" cy="503974"/>
            <a:chOff x="0" y="-38100"/>
            <a:chExt cx="3830457" cy="259084"/>
          </a:xfrm>
        </p:grpSpPr>
        <p:sp>
          <p:nvSpPr>
            <p:cNvPr id="545" name="Google Shape;545;p16"/>
            <p:cNvSpPr/>
            <p:nvPr/>
          </p:nvSpPr>
          <p:spPr>
            <a:xfrm>
              <a:off x="0" y="0"/>
              <a:ext cx="3830457" cy="220984"/>
            </a:xfrm>
            <a:custGeom>
              <a:rect b="b" l="l" r="r" t="t"/>
              <a:pathLst>
                <a:path extrusionOk="0" h="220984" w="3830457">
                  <a:moveTo>
                    <a:pt x="203200" y="0"/>
                  </a:moveTo>
                  <a:lnTo>
                    <a:pt x="3830457" y="0"/>
                  </a:lnTo>
                  <a:lnTo>
                    <a:pt x="3627257" y="220984"/>
                  </a:lnTo>
                  <a:lnTo>
                    <a:pt x="0" y="220984"/>
                  </a:lnTo>
                  <a:lnTo>
                    <a:pt x="203200"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6" name="Google Shape;546;p16"/>
            <p:cNvSpPr txBox="1"/>
            <p:nvPr/>
          </p:nvSpPr>
          <p:spPr>
            <a:xfrm>
              <a:off x="101600" y="-38100"/>
              <a:ext cx="3627256" cy="25908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547" name="Google Shape;547;p16"/>
          <p:cNvSpPr txBox="1"/>
          <p:nvPr/>
        </p:nvSpPr>
        <p:spPr>
          <a:xfrm>
            <a:off x="10783549" y="2564935"/>
            <a:ext cx="7198878" cy="6545125"/>
          </a:xfrm>
          <a:prstGeom prst="rect">
            <a:avLst/>
          </a:prstGeom>
          <a:noFill/>
          <a:ln>
            <a:noFill/>
          </a:ln>
        </p:spPr>
        <p:txBody>
          <a:bodyPr anchorCtr="0" anchor="t" bIns="0" lIns="0" spcFirstLastPara="1" rIns="0" wrap="square" tIns="0">
            <a:spAutoFit/>
          </a:bodyPr>
          <a:lstStyle/>
          <a:p>
            <a:pPr indent="-457200" lvl="0" marL="457200" marR="0" rtl="0" algn="l">
              <a:lnSpc>
                <a:spcPct val="150000"/>
              </a:lnSpc>
              <a:spcBef>
                <a:spcPts val="0"/>
              </a:spcBef>
              <a:spcAft>
                <a:spcPts val="0"/>
              </a:spcAft>
              <a:buClr>
                <a:srgbClr val="000000"/>
              </a:buClr>
              <a:buSzPts val="2600"/>
              <a:buFont typeface="Arial"/>
              <a:buChar char="•"/>
            </a:pPr>
            <a:r>
              <a:rPr b="0" i="0" lang="es-ES" sz="2600" u="none" cap="none" strike="noStrike">
                <a:solidFill>
                  <a:srgbClr val="000000"/>
                </a:solidFill>
                <a:latin typeface="Poppins"/>
                <a:ea typeface="Poppins"/>
                <a:cs typeface="Poppins"/>
                <a:sym typeface="Poppins"/>
              </a:rPr>
              <a:t>Concentración de Datos: La mayoría de los datos se agrupan entre 0 y 2000 ml, sugiriendo que estas son las botellas más vendidas.</a:t>
            </a:r>
            <a:endParaRPr b="0" i="0" sz="1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600"/>
              <a:buFont typeface="Arial"/>
              <a:buChar char="•"/>
            </a:pPr>
            <a:r>
              <a:rPr b="0" i="0" lang="es-ES" sz="2600" u="none" cap="none" strike="noStrike">
                <a:solidFill>
                  <a:srgbClr val="000000"/>
                </a:solidFill>
                <a:latin typeface="Poppins"/>
                <a:ea typeface="Poppins"/>
                <a:cs typeface="Poppins"/>
                <a:sym typeface="Poppins"/>
              </a:rPr>
              <a:t>Ventas Elevadas: Hay puntos de venta significativamente altos, indicando que ciertas botellas, aunque sean de menor volumen, tienen un alto valor en ventas.</a:t>
            </a:r>
            <a:endParaRPr b="0" i="0" sz="1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600"/>
              <a:buFont typeface="Arial"/>
              <a:buChar char="•"/>
            </a:pPr>
            <a:r>
              <a:rPr b="0" i="0" lang="es-ES" sz="2600" u="none" cap="none" strike="noStrike">
                <a:solidFill>
                  <a:srgbClr val="000000"/>
                </a:solidFill>
                <a:latin typeface="Poppins"/>
                <a:ea typeface="Poppins"/>
                <a:cs typeface="Poppins"/>
                <a:sym typeface="Poppins"/>
              </a:rPr>
              <a:t>Popularidad de Tamaños: Las concentraciones indican que ciertos tamaños de botella son más populares.</a:t>
            </a:r>
            <a:endParaRPr b="0" i="0" sz="1400" u="none" cap="none" strike="noStrike">
              <a:solidFill>
                <a:srgbClr val="000000"/>
              </a:solidFill>
              <a:latin typeface="Arial"/>
              <a:ea typeface="Arial"/>
              <a:cs typeface="Arial"/>
              <a:sym typeface="Arial"/>
            </a:endParaRPr>
          </a:p>
        </p:txBody>
      </p:sp>
      <p:pic>
        <p:nvPicPr>
          <p:cNvPr id="548" name="Google Shape;548;p16"/>
          <p:cNvPicPr preferRelativeResize="0"/>
          <p:nvPr/>
        </p:nvPicPr>
        <p:blipFill rotWithShape="1">
          <a:blip r:embed="rId4">
            <a:alphaModFix/>
          </a:blip>
          <a:srcRect b="0" l="0" r="0" t="0"/>
          <a:stretch/>
        </p:blipFill>
        <p:spPr>
          <a:xfrm>
            <a:off x="343944" y="2321055"/>
            <a:ext cx="10035624" cy="7233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17"/>
          <p:cNvSpPr/>
          <p:nvPr/>
        </p:nvSpPr>
        <p:spPr>
          <a:xfrm>
            <a:off x="2986321" y="3835592"/>
            <a:ext cx="1096897" cy="1044794"/>
          </a:xfrm>
          <a:custGeom>
            <a:rect b="b" l="l" r="r" t="t"/>
            <a:pathLst>
              <a:path extrusionOk="0" h="1044794" w="1096897">
                <a:moveTo>
                  <a:pt x="0" y="0"/>
                </a:moveTo>
                <a:lnTo>
                  <a:pt x="1096897" y="0"/>
                </a:lnTo>
                <a:lnTo>
                  <a:pt x="1096897" y="1044795"/>
                </a:lnTo>
                <a:lnTo>
                  <a:pt x="0" y="104479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4" name="Google Shape;554;p17"/>
          <p:cNvSpPr txBox="1"/>
          <p:nvPr/>
        </p:nvSpPr>
        <p:spPr>
          <a:xfrm>
            <a:off x="3493775" y="969310"/>
            <a:ext cx="11975718" cy="666849"/>
          </a:xfrm>
          <a:prstGeom prst="rect">
            <a:avLst/>
          </a:prstGeom>
          <a:noFill/>
          <a:ln>
            <a:noFill/>
          </a:ln>
        </p:spPr>
        <p:txBody>
          <a:bodyPr anchorCtr="0" anchor="t" bIns="0" lIns="0" spcFirstLastPara="1" rIns="0" wrap="square" tIns="0">
            <a:spAutoFit/>
          </a:bodyPr>
          <a:lstStyle/>
          <a:p>
            <a:pPr indent="0" lvl="0" marL="0" marR="0" rtl="0" algn="ctr">
              <a:lnSpc>
                <a:spcPct val="114977"/>
              </a:lnSpc>
              <a:spcBef>
                <a:spcPts val="0"/>
              </a:spcBef>
              <a:spcAft>
                <a:spcPts val="0"/>
              </a:spcAft>
              <a:buClr>
                <a:srgbClr val="000000"/>
              </a:buClr>
              <a:buSzPts val="4500"/>
              <a:buFont typeface="Arial"/>
              <a:buNone/>
            </a:pPr>
            <a:r>
              <a:rPr b="1" i="0" lang="es-ES" sz="4500" u="none" cap="none" strike="noStrike">
                <a:solidFill>
                  <a:srgbClr val="000000"/>
                </a:solidFill>
                <a:latin typeface="Poppins"/>
                <a:ea typeface="Poppins"/>
                <a:cs typeface="Poppins"/>
                <a:sym typeface="Poppins"/>
              </a:rPr>
              <a:t>Ventas por Categoría</a:t>
            </a:r>
            <a:endParaRPr b="0" i="0" sz="1400" u="none" cap="none" strike="noStrike">
              <a:solidFill>
                <a:srgbClr val="000000"/>
              </a:solidFill>
              <a:latin typeface="Arial"/>
              <a:ea typeface="Arial"/>
              <a:cs typeface="Arial"/>
              <a:sym typeface="Arial"/>
            </a:endParaRPr>
          </a:p>
        </p:txBody>
      </p:sp>
      <p:sp>
        <p:nvSpPr>
          <p:cNvPr id="555" name="Google Shape;555;p17"/>
          <p:cNvSpPr txBox="1"/>
          <p:nvPr/>
        </p:nvSpPr>
        <p:spPr>
          <a:xfrm>
            <a:off x="1077434" y="5837498"/>
            <a:ext cx="4914671" cy="457200"/>
          </a:xfrm>
          <a:prstGeom prst="rect">
            <a:avLst/>
          </a:prstGeom>
          <a:noFill/>
          <a:ln>
            <a:noFill/>
          </a:ln>
        </p:spPr>
        <p:txBody>
          <a:bodyPr anchorCtr="0" anchor="t" bIns="0" lIns="0" spcFirstLastPara="1" rIns="0" wrap="square" tIns="0">
            <a:spAutoFit/>
          </a:bodyPr>
          <a:lstStyle/>
          <a:p>
            <a:pPr indent="0" lvl="0" marL="0" marR="0" rtl="0" algn="ctr">
              <a:lnSpc>
                <a:spcPct val="115005"/>
              </a:lnSpc>
              <a:spcBef>
                <a:spcPts val="0"/>
              </a:spcBef>
              <a:spcAft>
                <a:spcPts val="0"/>
              </a:spcAft>
              <a:buClr>
                <a:srgbClr val="000000"/>
              </a:buClr>
              <a:buSzPts val="2999"/>
              <a:buFont typeface="Arial"/>
              <a:buNone/>
            </a:pPr>
            <a:r>
              <a:rPr b="1" i="0" lang="es-ES" sz="2999" u="none" cap="none" strike="noStrike">
                <a:solidFill>
                  <a:srgbClr val="FFFFFF"/>
                </a:solidFill>
                <a:latin typeface="Poppins"/>
                <a:ea typeface="Poppins"/>
                <a:cs typeface="Poppins"/>
                <a:sym typeface="Poppins"/>
              </a:rPr>
              <a:t>Data-driven Decisions</a:t>
            </a:r>
            <a:endParaRPr b="0" i="0" sz="1400" u="none" cap="none" strike="noStrike">
              <a:solidFill>
                <a:srgbClr val="000000"/>
              </a:solidFill>
              <a:latin typeface="Arial"/>
              <a:ea typeface="Arial"/>
              <a:cs typeface="Arial"/>
              <a:sym typeface="Arial"/>
            </a:endParaRPr>
          </a:p>
        </p:txBody>
      </p:sp>
      <p:sp>
        <p:nvSpPr>
          <p:cNvPr id="556" name="Google Shape;556;p17"/>
          <p:cNvSpPr txBox="1"/>
          <p:nvPr/>
        </p:nvSpPr>
        <p:spPr>
          <a:xfrm>
            <a:off x="13292672" y="5837498"/>
            <a:ext cx="2912965" cy="457200"/>
          </a:xfrm>
          <a:prstGeom prst="rect">
            <a:avLst/>
          </a:prstGeom>
          <a:noFill/>
          <a:ln>
            <a:noFill/>
          </a:ln>
        </p:spPr>
        <p:txBody>
          <a:bodyPr anchorCtr="0" anchor="t" bIns="0" lIns="0" spcFirstLastPara="1" rIns="0" wrap="square" tIns="0">
            <a:spAutoFit/>
          </a:bodyPr>
          <a:lstStyle/>
          <a:p>
            <a:pPr indent="0" lvl="0" marL="0" marR="0" rtl="0" algn="ctr">
              <a:lnSpc>
                <a:spcPct val="115005"/>
              </a:lnSpc>
              <a:spcBef>
                <a:spcPts val="0"/>
              </a:spcBef>
              <a:spcAft>
                <a:spcPts val="0"/>
              </a:spcAft>
              <a:buClr>
                <a:srgbClr val="000000"/>
              </a:buClr>
              <a:buSzPts val="2999"/>
              <a:buFont typeface="Arial"/>
              <a:buNone/>
            </a:pPr>
            <a:r>
              <a:rPr b="1" i="0" lang="es-ES" sz="2999" u="none" cap="none" strike="noStrike">
                <a:solidFill>
                  <a:srgbClr val="FFFFFF"/>
                </a:solidFill>
                <a:latin typeface="Poppins"/>
                <a:ea typeface="Poppins"/>
                <a:cs typeface="Poppins"/>
                <a:sym typeface="Poppins"/>
              </a:rPr>
              <a:t>Visualization</a:t>
            </a:r>
            <a:endParaRPr b="0" i="0" sz="1400" u="none" cap="none" strike="noStrike">
              <a:solidFill>
                <a:srgbClr val="000000"/>
              </a:solidFill>
              <a:latin typeface="Arial"/>
              <a:ea typeface="Arial"/>
              <a:cs typeface="Arial"/>
              <a:sym typeface="Arial"/>
            </a:endParaRPr>
          </a:p>
        </p:txBody>
      </p:sp>
      <p:grpSp>
        <p:nvGrpSpPr>
          <p:cNvPr id="557" name="Google Shape;557;p17"/>
          <p:cNvGrpSpPr/>
          <p:nvPr/>
        </p:nvGrpSpPr>
        <p:grpSpPr>
          <a:xfrm rot="3614395">
            <a:off x="15642302" y="3305446"/>
            <a:ext cx="6061985" cy="513483"/>
            <a:chOff x="0" y="-38100"/>
            <a:chExt cx="3139792" cy="265958"/>
          </a:xfrm>
        </p:grpSpPr>
        <p:sp>
          <p:nvSpPr>
            <p:cNvPr id="558" name="Google Shape;558;p17"/>
            <p:cNvSpPr/>
            <p:nvPr/>
          </p:nvSpPr>
          <p:spPr>
            <a:xfrm>
              <a:off x="0" y="0"/>
              <a:ext cx="3139792" cy="227858"/>
            </a:xfrm>
            <a:custGeom>
              <a:rect b="b" l="l" r="r" t="t"/>
              <a:pathLst>
                <a:path extrusionOk="0" h="227858" w="3139792">
                  <a:moveTo>
                    <a:pt x="2936592" y="0"/>
                  </a:moveTo>
                  <a:lnTo>
                    <a:pt x="0" y="0"/>
                  </a:lnTo>
                  <a:lnTo>
                    <a:pt x="203200" y="227858"/>
                  </a:lnTo>
                  <a:lnTo>
                    <a:pt x="3139792" y="227858"/>
                  </a:lnTo>
                  <a:lnTo>
                    <a:pt x="2936592"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9" name="Google Shape;559;p17"/>
            <p:cNvSpPr txBox="1"/>
            <p:nvPr/>
          </p:nvSpPr>
          <p:spPr>
            <a:xfrm>
              <a:off x="101600" y="-38100"/>
              <a:ext cx="2936592" cy="2659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560" name="Google Shape;560;p17"/>
          <p:cNvGrpSpPr/>
          <p:nvPr/>
        </p:nvGrpSpPr>
        <p:grpSpPr>
          <a:xfrm rot="-1795536">
            <a:off x="17264793" y="-2296463"/>
            <a:ext cx="3826016" cy="3918746"/>
            <a:chOff x="0" y="-38100"/>
            <a:chExt cx="830765" cy="850900"/>
          </a:xfrm>
        </p:grpSpPr>
        <p:sp>
          <p:nvSpPr>
            <p:cNvPr id="561" name="Google Shape;561;p17"/>
            <p:cNvSpPr/>
            <p:nvPr/>
          </p:nvSpPr>
          <p:spPr>
            <a:xfrm>
              <a:off x="0" y="0"/>
              <a:ext cx="830765" cy="812800"/>
            </a:xfrm>
            <a:custGeom>
              <a:rect b="b" l="l" r="r" t="t"/>
              <a:pathLst>
                <a:path extrusionOk="0" h="812800" w="830765">
                  <a:moveTo>
                    <a:pt x="0" y="0"/>
                  </a:moveTo>
                  <a:lnTo>
                    <a:pt x="830765" y="0"/>
                  </a:lnTo>
                  <a:lnTo>
                    <a:pt x="830765" y="812800"/>
                  </a:lnTo>
                  <a:lnTo>
                    <a:pt x="0" y="81280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2" name="Google Shape;562;p17"/>
            <p:cNvSpPr txBox="1"/>
            <p:nvPr/>
          </p:nvSpPr>
          <p:spPr>
            <a:xfrm>
              <a:off x="0" y="-38100"/>
              <a:ext cx="830765"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563" name="Google Shape;563;p17"/>
          <p:cNvGrpSpPr/>
          <p:nvPr/>
        </p:nvGrpSpPr>
        <p:grpSpPr>
          <a:xfrm rot="3614395">
            <a:off x="14299283" y="1425182"/>
            <a:ext cx="7586069" cy="513483"/>
            <a:chOff x="0" y="-38100"/>
            <a:chExt cx="3929188" cy="265958"/>
          </a:xfrm>
        </p:grpSpPr>
        <p:sp>
          <p:nvSpPr>
            <p:cNvPr id="564" name="Google Shape;564;p17"/>
            <p:cNvSpPr/>
            <p:nvPr/>
          </p:nvSpPr>
          <p:spPr>
            <a:xfrm>
              <a:off x="0" y="0"/>
              <a:ext cx="3929188" cy="227858"/>
            </a:xfrm>
            <a:custGeom>
              <a:rect b="b" l="l" r="r" t="t"/>
              <a:pathLst>
                <a:path extrusionOk="0" h="227858" w="3929188">
                  <a:moveTo>
                    <a:pt x="3725988" y="0"/>
                  </a:moveTo>
                  <a:lnTo>
                    <a:pt x="0" y="0"/>
                  </a:lnTo>
                  <a:lnTo>
                    <a:pt x="203200" y="227858"/>
                  </a:lnTo>
                  <a:lnTo>
                    <a:pt x="3929188" y="227858"/>
                  </a:lnTo>
                  <a:lnTo>
                    <a:pt x="3725988"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5" name="Google Shape;565;p17"/>
            <p:cNvSpPr txBox="1"/>
            <p:nvPr/>
          </p:nvSpPr>
          <p:spPr>
            <a:xfrm>
              <a:off x="101600" y="-38100"/>
              <a:ext cx="3725988" cy="2659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566" name="Google Shape;566;p17"/>
          <p:cNvGrpSpPr/>
          <p:nvPr/>
        </p:nvGrpSpPr>
        <p:grpSpPr>
          <a:xfrm rot="-3617512">
            <a:off x="-2915556" y="-2343702"/>
            <a:ext cx="3826016" cy="3918746"/>
            <a:chOff x="0" y="-38100"/>
            <a:chExt cx="830765" cy="850900"/>
          </a:xfrm>
        </p:grpSpPr>
        <p:sp>
          <p:nvSpPr>
            <p:cNvPr id="567" name="Google Shape;567;p17"/>
            <p:cNvSpPr/>
            <p:nvPr/>
          </p:nvSpPr>
          <p:spPr>
            <a:xfrm>
              <a:off x="0" y="0"/>
              <a:ext cx="830765" cy="812800"/>
            </a:xfrm>
            <a:custGeom>
              <a:rect b="b" l="l" r="r" t="t"/>
              <a:pathLst>
                <a:path extrusionOk="0" h="812800" w="830765">
                  <a:moveTo>
                    <a:pt x="0" y="0"/>
                  </a:moveTo>
                  <a:lnTo>
                    <a:pt x="830765" y="0"/>
                  </a:lnTo>
                  <a:lnTo>
                    <a:pt x="830765" y="812800"/>
                  </a:lnTo>
                  <a:lnTo>
                    <a:pt x="0" y="81280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8" name="Google Shape;568;p17"/>
            <p:cNvSpPr txBox="1"/>
            <p:nvPr/>
          </p:nvSpPr>
          <p:spPr>
            <a:xfrm>
              <a:off x="0" y="-38100"/>
              <a:ext cx="830765"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569" name="Google Shape;569;p17"/>
          <p:cNvGrpSpPr/>
          <p:nvPr/>
        </p:nvGrpSpPr>
        <p:grpSpPr>
          <a:xfrm rot="7182689">
            <a:off x="-2426083" y="2756573"/>
            <a:ext cx="4800043" cy="527422"/>
            <a:chOff x="0" y="-38100"/>
            <a:chExt cx="2357911" cy="259084"/>
          </a:xfrm>
        </p:grpSpPr>
        <p:sp>
          <p:nvSpPr>
            <p:cNvPr id="570" name="Google Shape;570;p17"/>
            <p:cNvSpPr/>
            <p:nvPr/>
          </p:nvSpPr>
          <p:spPr>
            <a:xfrm>
              <a:off x="0" y="0"/>
              <a:ext cx="2357911" cy="220984"/>
            </a:xfrm>
            <a:custGeom>
              <a:rect b="b" l="l" r="r" t="t"/>
              <a:pathLst>
                <a:path extrusionOk="0" h="220984" w="2357911">
                  <a:moveTo>
                    <a:pt x="203200" y="0"/>
                  </a:moveTo>
                  <a:lnTo>
                    <a:pt x="2357911" y="0"/>
                  </a:lnTo>
                  <a:lnTo>
                    <a:pt x="2154711" y="220984"/>
                  </a:lnTo>
                  <a:lnTo>
                    <a:pt x="0" y="220984"/>
                  </a:lnTo>
                  <a:lnTo>
                    <a:pt x="203200"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1" name="Google Shape;571;p17"/>
            <p:cNvSpPr txBox="1"/>
            <p:nvPr/>
          </p:nvSpPr>
          <p:spPr>
            <a:xfrm>
              <a:off x="101600" y="-38100"/>
              <a:ext cx="2154711" cy="25908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572" name="Google Shape;572;p17"/>
          <p:cNvGrpSpPr/>
          <p:nvPr/>
        </p:nvGrpSpPr>
        <p:grpSpPr>
          <a:xfrm rot="7182689">
            <a:off x="-3458157" y="1398188"/>
            <a:ext cx="7451061" cy="503974"/>
            <a:chOff x="0" y="-38100"/>
            <a:chExt cx="3830457" cy="259084"/>
          </a:xfrm>
        </p:grpSpPr>
        <p:sp>
          <p:nvSpPr>
            <p:cNvPr id="573" name="Google Shape;573;p17"/>
            <p:cNvSpPr/>
            <p:nvPr/>
          </p:nvSpPr>
          <p:spPr>
            <a:xfrm>
              <a:off x="0" y="0"/>
              <a:ext cx="3830457" cy="220984"/>
            </a:xfrm>
            <a:custGeom>
              <a:rect b="b" l="l" r="r" t="t"/>
              <a:pathLst>
                <a:path extrusionOk="0" h="220984" w="3830457">
                  <a:moveTo>
                    <a:pt x="203200" y="0"/>
                  </a:moveTo>
                  <a:lnTo>
                    <a:pt x="3830457" y="0"/>
                  </a:lnTo>
                  <a:lnTo>
                    <a:pt x="3627257" y="220984"/>
                  </a:lnTo>
                  <a:lnTo>
                    <a:pt x="0" y="220984"/>
                  </a:lnTo>
                  <a:lnTo>
                    <a:pt x="203200"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4" name="Google Shape;574;p17"/>
            <p:cNvSpPr txBox="1"/>
            <p:nvPr/>
          </p:nvSpPr>
          <p:spPr>
            <a:xfrm>
              <a:off x="101600" y="-38100"/>
              <a:ext cx="3627256" cy="25908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575" name="Google Shape;575;p17"/>
          <p:cNvSpPr txBox="1"/>
          <p:nvPr/>
        </p:nvSpPr>
        <p:spPr>
          <a:xfrm>
            <a:off x="11335421" y="2636621"/>
            <a:ext cx="6909315" cy="6401753"/>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600"/>
              <a:buFont typeface="Arial"/>
              <a:buNone/>
            </a:pPr>
            <a:r>
              <a:rPr b="0" i="0" lang="es-ES" sz="2600" u="none" cap="none" strike="noStrike">
                <a:solidFill>
                  <a:schemeClr val="dk1"/>
                </a:solidFill>
                <a:latin typeface="Poppins"/>
                <a:ea typeface="Poppins"/>
                <a:cs typeface="Poppins"/>
                <a:sym typeface="Poppins"/>
              </a:rPr>
              <a:t>Ventas Más Altas: Las categorías "AMERICAN VODKAS" y "CANADIAN WHISKIES" tienen las ventas más altas. Esto sugiere que estas bebidas son las más populares entre los consumidores.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chemeClr val="dk1"/>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2600"/>
              <a:buFont typeface="Arial"/>
              <a:buNone/>
            </a:pPr>
            <a:r>
              <a:rPr b="0" i="0" lang="es-ES" sz="2600" u="none" cap="none" strike="noStrike">
                <a:solidFill>
                  <a:schemeClr val="dk1"/>
                </a:solidFill>
                <a:latin typeface="Poppins"/>
                <a:ea typeface="Poppins"/>
                <a:cs typeface="Poppins"/>
                <a:sym typeface="Poppins"/>
              </a:rPr>
              <a:t>Ventas Más Bajas: La categoría "AMERICAN SLOE GINS" tiene las ventas más bajas. Esto podría indicar una menor demanda o una oferta limitada.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chemeClr val="dk1"/>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2600"/>
              <a:buFont typeface="Arial"/>
              <a:buNone/>
            </a:pPr>
            <a:r>
              <a:rPr b="0" i="0" lang="es-ES" sz="2600" u="none" cap="none" strike="noStrike">
                <a:solidFill>
                  <a:schemeClr val="dk1"/>
                </a:solidFill>
                <a:latin typeface="Poppins"/>
                <a:ea typeface="Poppins"/>
                <a:cs typeface="Poppins"/>
                <a:sym typeface="Poppins"/>
              </a:rPr>
              <a:t>Distribución: Las ventas disminuyen progresivamente de las categorías más populares a las menos populares, mostrando una clara jerarquía en las preferencias de los consumidores</a:t>
            </a:r>
            <a:endParaRPr b="0" i="0" sz="2600" u="none" cap="none" strike="noStrike">
              <a:solidFill>
                <a:schemeClr val="dk1"/>
              </a:solidFill>
              <a:latin typeface="Poppins"/>
              <a:ea typeface="Poppins"/>
              <a:cs typeface="Poppins"/>
              <a:sym typeface="Poppins"/>
            </a:endParaRPr>
          </a:p>
        </p:txBody>
      </p:sp>
      <p:pic>
        <p:nvPicPr>
          <p:cNvPr id="576" name="Google Shape;576;p17"/>
          <p:cNvPicPr preferRelativeResize="0"/>
          <p:nvPr/>
        </p:nvPicPr>
        <p:blipFill rotWithShape="1">
          <a:blip r:embed="rId4">
            <a:alphaModFix/>
          </a:blip>
          <a:srcRect b="0" l="0" r="0" t="0"/>
          <a:stretch/>
        </p:blipFill>
        <p:spPr>
          <a:xfrm>
            <a:off x="822424" y="2050136"/>
            <a:ext cx="10196975" cy="789396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18"/>
          <p:cNvSpPr/>
          <p:nvPr/>
        </p:nvSpPr>
        <p:spPr>
          <a:xfrm>
            <a:off x="2986321" y="3835592"/>
            <a:ext cx="1096897" cy="1044794"/>
          </a:xfrm>
          <a:custGeom>
            <a:rect b="b" l="l" r="r" t="t"/>
            <a:pathLst>
              <a:path extrusionOk="0" h="1044794" w="1096897">
                <a:moveTo>
                  <a:pt x="0" y="0"/>
                </a:moveTo>
                <a:lnTo>
                  <a:pt x="1096897" y="0"/>
                </a:lnTo>
                <a:lnTo>
                  <a:pt x="1096897" y="1044795"/>
                </a:lnTo>
                <a:lnTo>
                  <a:pt x="0" y="104479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2" name="Google Shape;582;p18"/>
          <p:cNvSpPr txBox="1"/>
          <p:nvPr/>
        </p:nvSpPr>
        <p:spPr>
          <a:xfrm>
            <a:off x="3493775" y="969310"/>
            <a:ext cx="11975718" cy="666849"/>
          </a:xfrm>
          <a:prstGeom prst="rect">
            <a:avLst/>
          </a:prstGeom>
          <a:noFill/>
          <a:ln>
            <a:noFill/>
          </a:ln>
        </p:spPr>
        <p:txBody>
          <a:bodyPr anchorCtr="0" anchor="t" bIns="0" lIns="0" spcFirstLastPara="1" rIns="0" wrap="square" tIns="0">
            <a:spAutoFit/>
          </a:bodyPr>
          <a:lstStyle/>
          <a:p>
            <a:pPr indent="0" lvl="0" marL="0" marR="0" rtl="0" algn="ctr">
              <a:lnSpc>
                <a:spcPct val="114977"/>
              </a:lnSpc>
              <a:spcBef>
                <a:spcPts val="0"/>
              </a:spcBef>
              <a:spcAft>
                <a:spcPts val="0"/>
              </a:spcAft>
              <a:buClr>
                <a:srgbClr val="000000"/>
              </a:buClr>
              <a:buSzPts val="4500"/>
              <a:buFont typeface="Arial"/>
              <a:buNone/>
            </a:pPr>
            <a:r>
              <a:rPr b="1" i="0" lang="es-ES" sz="4500" u="none" cap="none" strike="noStrike">
                <a:solidFill>
                  <a:srgbClr val="000000"/>
                </a:solidFill>
                <a:latin typeface="Poppins"/>
                <a:ea typeface="Poppins"/>
                <a:cs typeface="Poppins"/>
                <a:sym typeface="Poppins"/>
              </a:rPr>
              <a:t>Eficiencia de las ventas</a:t>
            </a:r>
            <a:endParaRPr b="0" i="0" sz="1400" u="none" cap="none" strike="noStrike">
              <a:solidFill>
                <a:srgbClr val="000000"/>
              </a:solidFill>
              <a:latin typeface="Arial"/>
              <a:ea typeface="Arial"/>
              <a:cs typeface="Arial"/>
              <a:sym typeface="Arial"/>
            </a:endParaRPr>
          </a:p>
        </p:txBody>
      </p:sp>
      <p:sp>
        <p:nvSpPr>
          <p:cNvPr id="583" name="Google Shape;583;p18"/>
          <p:cNvSpPr txBox="1"/>
          <p:nvPr/>
        </p:nvSpPr>
        <p:spPr>
          <a:xfrm>
            <a:off x="1077434" y="5837498"/>
            <a:ext cx="4914671" cy="457200"/>
          </a:xfrm>
          <a:prstGeom prst="rect">
            <a:avLst/>
          </a:prstGeom>
          <a:noFill/>
          <a:ln>
            <a:noFill/>
          </a:ln>
        </p:spPr>
        <p:txBody>
          <a:bodyPr anchorCtr="0" anchor="t" bIns="0" lIns="0" spcFirstLastPara="1" rIns="0" wrap="square" tIns="0">
            <a:spAutoFit/>
          </a:bodyPr>
          <a:lstStyle/>
          <a:p>
            <a:pPr indent="0" lvl="0" marL="0" marR="0" rtl="0" algn="ctr">
              <a:lnSpc>
                <a:spcPct val="115005"/>
              </a:lnSpc>
              <a:spcBef>
                <a:spcPts val="0"/>
              </a:spcBef>
              <a:spcAft>
                <a:spcPts val="0"/>
              </a:spcAft>
              <a:buClr>
                <a:srgbClr val="000000"/>
              </a:buClr>
              <a:buSzPts val="2999"/>
              <a:buFont typeface="Arial"/>
              <a:buNone/>
            </a:pPr>
            <a:r>
              <a:rPr b="1" i="0" lang="es-ES" sz="2999" u="none" cap="none" strike="noStrike">
                <a:solidFill>
                  <a:srgbClr val="FFFFFF"/>
                </a:solidFill>
                <a:latin typeface="Poppins"/>
                <a:ea typeface="Poppins"/>
                <a:cs typeface="Poppins"/>
                <a:sym typeface="Poppins"/>
              </a:rPr>
              <a:t>Data-driven Decisions</a:t>
            </a:r>
            <a:endParaRPr b="0" i="0" sz="1400" u="none" cap="none" strike="noStrike">
              <a:solidFill>
                <a:srgbClr val="000000"/>
              </a:solidFill>
              <a:latin typeface="Arial"/>
              <a:ea typeface="Arial"/>
              <a:cs typeface="Arial"/>
              <a:sym typeface="Arial"/>
            </a:endParaRPr>
          </a:p>
        </p:txBody>
      </p:sp>
      <p:sp>
        <p:nvSpPr>
          <p:cNvPr id="584" name="Google Shape;584;p18"/>
          <p:cNvSpPr txBox="1"/>
          <p:nvPr/>
        </p:nvSpPr>
        <p:spPr>
          <a:xfrm>
            <a:off x="13292672" y="5837498"/>
            <a:ext cx="2912965" cy="457200"/>
          </a:xfrm>
          <a:prstGeom prst="rect">
            <a:avLst/>
          </a:prstGeom>
          <a:noFill/>
          <a:ln>
            <a:noFill/>
          </a:ln>
        </p:spPr>
        <p:txBody>
          <a:bodyPr anchorCtr="0" anchor="t" bIns="0" lIns="0" spcFirstLastPara="1" rIns="0" wrap="square" tIns="0">
            <a:spAutoFit/>
          </a:bodyPr>
          <a:lstStyle/>
          <a:p>
            <a:pPr indent="0" lvl="0" marL="0" marR="0" rtl="0" algn="ctr">
              <a:lnSpc>
                <a:spcPct val="115005"/>
              </a:lnSpc>
              <a:spcBef>
                <a:spcPts val="0"/>
              </a:spcBef>
              <a:spcAft>
                <a:spcPts val="0"/>
              </a:spcAft>
              <a:buClr>
                <a:srgbClr val="000000"/>
              </a:buClr>
              <a:buSzPts val="2999"/>
              <a:buFont typeface="Arial"/>
              <a:buNone/>
            </a:pPr>
            <a:r>
              <a:rPr b="1" i="0" lang="es-ES" sz="2999" u="none" cap="none" strike="noStrike">
                <a:solidFill>
                  <a:srgbClr val="FFFFFF"/>
                </a:solidFill>
                <a:latin typeface="Poppins"/>
                <a:ea typeface="Poppins"/>
                <a:cs typeface="Poppins"/>
                <a:sym typeface="Poppins"/>
              </a:rPr>
              <a:t>Visualization</a:t>
            </a:r>
            <a:endParaRPr b="0" i="0" sz="1400" u="none" cap="none" strike="noStrike">
              <a:solidFill>
                <a:srgbClr val="000000"/>
              </a:solidFill>
              <a:latin typeface="Arial"/>
              <a:ea typeface="Arial"/>
              <a:cs typeface="Arial"/>
              <a:sym typeface="Arial"/>
            </a:endParaRPr>
          </a:p>
        </p:txBody>
      </p:sp>
      <p:grpSp>
        <p:nvGrpSpPr>
          <p:cNvPr id="585" name="Google Shape;585;p18"/>
          <p:cNvGrpSpPr/>
          <p:nvPr/>
        </p:nvGrpSpPr>
        <p:grpSpPr>
          <a:xfrm rot="3614395">
            <a:off x="15642302" y="3305446"/>
            <a:ext cx="6061985" cy="513483"/>
            <a:chOff x="0" y="-38100"/>
            <a:chExt cx="3139792" cy="265958"/>
          </a:xfrm>
        </p:grpSpPr>
        <p:sp>
          <p:nvSpPr>
            <p:cNvPr id="586" name="Google Shape;586;p18"/>
            <p:cNvSpPr/>
            <p:nvPr/>
          </p:nvSpPr>
          <p:spPr>
            <a:xfrm>
              <a:off x="0" y="0"/>
              <a:ext cx="3139792" cy="227858"/>
            </a:xfrm>
            <a:custGeom>
              <a:rect b="b" l="l" r="r" t="t"/>
              <a:pathLst>
                <a:path extrusionOk="0" h="227858" w="3139792">
                  <a:moveTo>
                    <a:pt x="2936592" y="0"/>
                  </a:moveTo>
                  <a:lnTo>
                    <a:pt x="0" y="0"/>
                  </a:lnTo>
                  <a:lnTo>
                    <a:pt x="203200" y="227858"/>
                  </a:lnTo>
                  <a:lnTo>
                    <a:pt x="3139792" y="227858"/>
                  </a:lnTo>
                  <a:lnTo>
                    <a:pt x="2936592"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7" name="Google Shape;587;p18"/>
            <p:cNvSpPr txBox="1"/>
            <p:nvPr/>
          </p:nvSpPr>
          <p:spPr>
            <a:xfrm>
              <a:off x="101600" y="-38100"/>
              <a:ext cx="2936592" cy="2659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588" name="Google Shape;588;p18"/>
          <p:cNvGrpSpPr/>
          <p:nvPr/>
        </p:nvGrpSpPr>
        <p:grpSpPr>
          <a:xfrm rot="-1795536">
            <a:off x="17264793" y="-2296463"/>
            <a:ext cx="3826016" cy="3918746"/>
            <a:chOff x="0" y="-38100"/>
            <a:chExt cx="830765" cy="850900"/>
          </a:xfrm>
        </p:grpSpPr>
        <p:sp>
          <p:nvSpPr>
            <p:cNvPr id="589" name="Google Shape;589;p18"/>
            <p:cNvSpPr/>
            <p:nvPr/>
          </p:nvSpPr>
          <p:spPr>
            <a:xfrm>
              <a:off x="0" y="0"/>
              <a:ext cx="830765" cy="812800"/>
            </a:xfrm>
            <a:custGeom>
              <a:rect b="b" l="l" r="r" t="t"/>
              <a:pathLst>
                <a:path extrusionOk="0" h="812800" w="830765">
                  <a:moveTo>
                    <a:pt x="0" y="0"/>
                  </a:moveTo>
                  <a:lnTo>
                    <a:pt x="830765" y="0"/>
                  </a:lnTo>
                  <a:lnTo>
                    <a:pt x="830765" y="812800"/>
                  </a:lnTo>
                  <a:lnTo>
                    <a:pt x="0" y="81280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0" name="Google Shape;590;p18"/>
            <p:cNvSpPr txBox="1"/>
            <p:nvPr/>
          </p:nvSpPr>
          <p:spPr>
            <a:xfrm>
              <a:off x="0" y="-38100"/>
              <a:ext cx="830765"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591" name="Google Shape;591;p18"/>
          <p:cNvGrpSpPr/>
          <p:nvPr/>
        </p:nvGrpSpPr>
        <p:grpSpPr>
          <a:xfrm rot="3614395">
            <a:off x="14299283" y="1425182"/>
            <a:ext cx="7586069" cy="513483"/>
            <a:chOff x="0" y="-38100"/>
            <a:chExt cx="3929188" cy="265958"/>
          </a:xfrm>
        </p:grpSpPr>
        <p:sp>
          <p:nvSpPr>
            <p:cNvPr id="592" name="Google Shape;592;p18"/>
            <p:cNvSpPr/>
            <p:nvPr/>
          </p:nvSpPr>
          <p:spPr>
            <a:xfrm>
              <a:off x="0" y="0"/>
              <a:ext cx="3929188" cy="227858"/>
            </a:xfrm>
            <a:custGeom>
              <a:rect b="b" l="l" r="r" t="t"/>
              <a:pathLst>
                <a:path extrusionOk="0" h="227858" w="3929188">
                  <a:moveTo>
                    <a:pt x="3725988" y="0"/>
                  </a:moveTo>
                  <a:lnTo>
                    <a:pt x="0" y="0"/>
                  </a:lnTo>
                  <a:lnTo>
                    <a:pt x="203200" y="227858"/>
                  </a:lnTo>
                  <a:lnTo>
                    <a:pt x="3929188" y="227858"/>
                  </a:lnTo>
                  <a:lnTo>
                    <a:pt x="3725988"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3" name="Google Shape;593;p18"/>
            <p:cNvSpPr txBox="1"/>
            <p:nvPr/>
          </p:nvSpPr>
          <p:spPr>
            <a:xfrm>
              <a:off x="101600" y="-38100"/>
              <a:ext cx="3725988" cy="2659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594" name="Google Shape;594;p18"/>
          <p:cNvGrpSpPr/>
          <p:nvPr/>
        </p:nvGrpSpPr>
        <p:grpSpPr>
          <a:xfrm rot="-3617512">
            <a:off x="-2915556" y="-2343702"/>
            <a:ext cx="3826016" cy="3918746"/>
            <a:chOff x="0" y="-38100"/>
            <a:chExt cx="830765" cy="850900"/>
          </a:xfrm>
        </p:grpSpPr>
        <p:sp>
          <p:nvSpPr>
            <p:cNvPr id="595" name="Google Shape;595;p18"/>
            <p:cNvSpPr/>
            <p:nvPr/>
          </p:nvSpPr>
          <p:spPr>
            <a:xfrm>
              <a:off x="0" y="0"/>
              <a:ext cx="830765" cy="812800"/>
            </a:xfrm>
            <a:custGeom>
              <a:rect b="b" l="l" r="r" t="t"/>
              <a:pathLst>
                <a:path extrusionOk="0" h="812800" w="830765">
                  <a:moveTo>
                    <a:pt x="0" y="0"/>
                  </a:moveTo>
                  <a:lnTo>
                    <a:pt x="830765" y="0"/>
                  </a:lnTo>
                  <a:lnTo>
                    <a:pt x="830765" y="812800"/>
                  </a:lnTo>
                  <a:lnTo>
                    <a:pt x="0" y="81280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6" name="Google Shape;596;p18"/>
            <p:cNvSpPr txBox="1"/>
            <p:nvPr/>
          </p:nvSpPr>
          <p:spPr>
            <a:xfrm>
              <a:off x="0" y="-38100"/>
              <a:ext cx="830765"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597" name="Google Shape;597;p18"/>
          <p:cNvGrpSpPr/>
          <p:nvPr/>
        </p:nvGrpSpPr>
        <p:grpSpPr>
          <a:xfrm rot="7182689">
            <a:off x="-2426083" y="2756573"/>
            <a:ext cx="4800043" cy="527422"/>
            <a:chOff x="0" y="-38100"/>
            <a:chExt cx="2357911" cy="259084"/>
          </a:xfrm>
        </p:grpSpPr>
        <p:sp>
          <p:nvSpPr>
            <p:cNvPr id="598" name="Google Shape;598;p18"/>
            <p:cNvSpPr/>
            <p:nvPr/>
          </p:nvSpPr>
          <p:spPr>
            <a:xfrm>
              <a:off x="0" y="0"/>
              <a:ext cx="2357911" cy="220984"/>
            </a:xfrm>
            <a:custGeom>
              <a:rect b="b" l="l" r="r" t="t"/>
              <a:pathLst>
                <a:path extrusionOk="0" h="220984" w="2357911">
                  <a:moveTo>
                    <a:pt x="203200" y="0"/>
                  </a:moveTo>
                  <a:lnTo>
                    <a:pt x="2357911" y="0"/>
                  </a:lnTo>
                  <a:lnTo>
                    <a:pt x="2154711" y="220984"/>
                  </a:lnTo>
                  <a:lnTo>
                    <a:pt x="0" y="220984"/>
                  </a:lnTo>
                  <a:lnTo>
                    <a:pt x="203200"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9" name="Google Shape;599;p18"/>
            <p:cNvSpPr txBox="1"/>
            <p:nvPr/>
          </p:nvSpPr>
          <p:spPr>
            <a:xfrm>
              <a:off x="101600" y="-38100"/>
              <a:ext cx="2154711" cy="25908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600" name="Google Shape;600;p18"/>
          <p:cNvGrpSpPr/>
          <p:nvPr/>
        </p:nvGrpSpPr>
        <p:grpSpPr>
          <a:xfrm rot="7182689">
            <a:off x="-3458157" y="1398188"/>
            <a:ext cx="7451061" cy="503974"/>
            <a:chOff x="0" y="-38100"/>
            <a:chExt cx="3830457" cy="259084"/>
          </a:xfrm>
        </p:grpSpPr>
        <p:sp>
          <p:nvSpPr>
            <p:cNvPr id="601" name="Google Shape;601;p18"/>
            <p:cNvSpPr/>
            <p:nvPr/>
          </p:nvSpPr>
          <p:spPr>
            <a:xfrm>
              <a:off x="0" y="0"/>
              <a:ext cx="3830457" cy="220984"/>
            </a:xfrm>
            <a:custGeom>
              <a:rect b="b" l="l" r="r" t="t"/>
              <a:pathLst>
                <a:path extrusionOk="0" h="220984" w="3830457">
                  <a:moveTo>
                    <a:pt x="203200" y="0"/>
                  </a:moveTo>
                  <a:lnTo>
                    <a:pt x="3830457" y="0"/>
                  </a:lnTo>
                  <a:lnTo>
                    <a:pt x="3627257" y="220984"/>
                  </a:lnTo>
                  <a:lnTo>
                    <a:pt x="0" y="220984"/>
                  </a:lnTo>
                  <a:lnTo>
                    <a:pt x="203200"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02" name="Google Shape;602;p18"/>
            <p:cNvSpPr txBox="1"/>
            <p:nvPr/>
          </p:nvSpPr>
          <p:spPr>
            <a:xfrm>
              <a:off x="101600" y="-38100"/>
              <a:ext cx="3627256" cy="25908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603" name="Google Shape;603;p18"/>
          <p:cNvSpPr txBox="1"/>
          <p:nvPr/>
        </p:nvSpPr>
        <p:spPr>
          <a:xfrm>
            <a:off x="10424445" y="2861025"/>
            <a:ext cx="7377105" cy="6001643"/>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600"/>
              <a:buFont typeface="Arial"/>
              <a:buNone/>
            </a:pPr>
            <a:r>
              <a:rPr b="0" i="0" lang="es-ES" sz="2600" u="none" cap="none" strike="noStrike">
                <a:solidFill>
                  <a:schemeClr val="dk1"/>
                </a:solidFill>
                <a:latin typeface="Poppins"/>
                <a:ea typeface="Poppins"/>
                <a:cs typeface="Poppins"/>
                <a:sym typeface="Poppins"/>
              </a:rPr>
              <a:t>Concentración de Datos: La mayoría de los datos están concentrados cerca del origen, indicando ventas bajas con baja eficiencia.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chemeClr val="dk1"/>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2600"/>
              <a:buFont typeface="Arial"/>
              <a:buNone/>
            </a:pPr>
            <a:r>
              <a:rPr b="0" i="0" lang="es-ES" sz="2600" u="none" cap="none" strike="noStrike">
                <a:solidFill>
                  <a:schemeClr val="dk1"/>
                </a:solidFill>
                <a:latin typeface="Poppins"/>
                <a:ea typeface="Poppins"/>
                <a:cs typeface="Poppins"/>
                <a:sym typeface="Poppins"/>
              </a:rPr>
              <a:t>Outliers: Hay algunos puntos fuera de la concentración principal, mostrando alta eficiencia con pocas botellas vendidas y al menos un caso de muchas botellas vendidas con baja eficiencia.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600"/>
              <a:buFont typeface="Arial"/>
              <a:buNone/>
            </a:pPr>
            <a:r>
              <a:t/>
            </a:r>
            <a:endParaRPr b="0" i="0" sz="2600" u="none" cap="none" strike="noStrike">
              <a:solidFill>
                <a:schemeClr val="dk1"/>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2600"/>
              <a:buFont typeface="Arial"/>
              <a:buNone/>
            </a:pPr>
            <a:r>
              <a:rPr b="0" i="0" lang="es-ES" sz="2600" u="none" cap="none" strike="noStrike">
                <a:solidFill>
                  <a:schemeClr val="dk1"/>
                </a:solidFill>
                <a:latin typeface="Poppins"/>
                <a:ea typeface="Poppins"/>
                <a:cs typeface="Poppins"/>
                <a:sym typeface="Poppins"/>
              </a:rPr>
              <a:t>Patrón General: No hay una correlación clara entre el volumen de ventas y la eficiencia de ventas. La alta eficiencia no está necesariamente asociada a un mayor número de botellas vendidas y viceversa.</a:t>
            </a:r>
            <a:endParaRPr b="0" i="0" sz="1400" u="none" cap="none" strike="noStrike">
              <a:solidFill>
                <a:srgbClr val="000000"/>
              </a:solidFill>
              <a:latin typeface="Arial"/>
              <a:ea typeface="Arial"/>
              <a:cs typeface="Arial"/>
              <a:sym typeface="Arial"/>
            </a:endParaRPr>
          </a:p>
        </p:txBody>
      </p:sp>
      <p:pic>
        <p:nvPicPr>
          <p:cNvPr id="604" name="Google Shape;604;p18"/>
          <p:cNvPicPr preferRelativeResize="0"/>
          <p:nvPr/>
        </p:nvPicPr>
        <p:blipFill rotWithShape="1">
          <a:blip r:embed="rId4">
            <a:alphaModFix/>
          </a:blip>
          <a:srcRect b="0" l="0" r="0" t="0"/>
          <a:stretch/>
        </p:blipFill>
        <p:spPr>
          <a:xfrm>
            <a:off x="1051225" y="2242525"/>
            <a:ext cx="8969662" cy="723939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grpSp>
        <p:nvGrpSpPr>
          <p:cNvPr id="115" name="Google Shape;115;p2"/>
          <p:cNvGrpSpPr/>
          <p:nvPr/>
        </p:nvGrpSpPr>
        <p:grpSpPr>
          <a:xfrm>
            <a:off x="11283787" y="7901367"/>
            <a:ext cx="3142082" cy="2749321"/>
            <a:chOff x="0" y="0"/>
            <a:chExt cx="812800" cy="711200"/>
          </a:xfrm>
        </p:grpSpPr>
        <p:sp>
          <p:nvSpPr>
            <p:cNvPr id="116" name="Google Shape;116;p2"/>
            <p:cNvSpPr/>
            <p:nvPr/>
          </p:nvSpPr>
          <p:spPr>
            <a:xfrm>
              <a:off x="0" y="0"/>
              <a:ext cx="812800" cy="711200"/>
            </a:xfrm>
            <a:custGeom>
              <a:rect b="b" l="l" r="r" t="t"/>
              <a:pathLst>
                <a:path extrusionOk="0" h="711200" w="812800">
                  <a:moveTo>
                    <a:pt x="406400" y="0"/>
                  </a:moveTo>
                  <a:lnTo>
                    <a:pt x="812800" y="711200"/>
                  </a:lnTo>
                  <a:lnTo>
                    <a:pt x="0" y="711200"/>
                  </a:lnTo>
                  <a:lnTo>
                    <a:pt x="406400"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7" name="Google Shape;117;p2"/>
            <p:cNvSpPr txBox="1"/>
            <p:nvPr/>
          </p:nvSpPr>
          <p:spPr>
            <a:xfrm>
              <a:off x="127000" y="292100"/>
              <a:ext cx="558800" cy="368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18" name="Google Shape;118;p2"/>
          <p:cNvGrpSpPr/>
          <p:nvPr/>
        </p:nvGrpSpPr>
        <p:grpSpPr>
          <a:xfrm rot="3614395">
            <a:off x="8046518" y="7898600"/>
            <a:ext cx="11058055" cy="936677"/>
            <a:chOff x="0" y="-38100"/>
            <a:chExt cx="3139792" cy="265958"/>
          </a:xfrm>
        </p:grpSpPr>
        <p:sp>
          <p:nvSpPr>
            <p:cNvPr id="119" name="Google Shape;119;p2"/>
            <p:cNvSpPr/>
            <p:nvPr/>
          </p:nvSpPr>
          <p:spPr>
            <a:xfrm>
              <a:off x="0" y="0"/>
              <a:ext cx="3139792" cy="227858"/>
            </a:xfrm>
            <a:custGeom>
              <a:rect b="b" l="l" r="r" t="t"/>
              <a:pathLst>
                <a:path extrusionOk="0" h="227858" w="3139792">
                  <a:moveTo>
                    <a:pt x="2936592" y="0"/>
                  </a:moveTo>
                  <a:lnTo>
                    <a:pt x="0" y="0"/>
                  </a:lnTo>
                  <a:lnTo>
                    <a:pt x="203200" y="227858"/>
                  </a:lnTo>
                  <a:lnTo>
                    <a:pt x="3139792" y="227858"/>
                  </a:lnTo>
                  <a:lnTo>
                    <a:pt x="2936592"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0" name="Google Shape;120;p2"/>
            <p:cNvSpPr txBox="1"/>
            <p:nvPr/>
          </p:nvSpPr>
          <p:spPr>
            <a:xfrm>
              <a:off x="101600" y="-38100"/>
              <a:ext cx="2936592" cy="2659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21" name="Google Shape;121;p2"/>
          <p:cNvGrpSpPr/>
          <p:nvPr/>
        </p:nvGrpSpPr>
        <p:grpSpPr>
          <a:xfrm rot="-4292735">
            <a:off x="6724145" y="-3084918"/>
            <a:ext cx="7601173" cy="4656785"/>
            <a:chOff x="0" y="-38100"/>
            <a:chExt cx="435643" cy="266892"/>
          </a:xfrm>
        </p:grpSpPr>
        <p:sp>
          <p:nvSpPr>
            <p:cNvPr id="122" name="Google Shape;122;p2"/>
            <p:cNvSpPr/>
            <p:nvPr/>
          </p:nvSpPr>
          <p:spPr>
            <a:xfrm>
              <a:off x="0" y="0"/>
              <a:ext cx="435643" cy="228792"/>
            </a:xfrm>
            <a:custGeom>
              <a:rect b="b" l="l" r="r" t="t"/>
              <a:pathLst>
                <a:path extrusionOk="0" h="228792" w="435643">
                  <a:moveTo>
                    <a:pt x="203200" y="0"/>
                  </a:moveTo>
                  <a:lnTo>
                    <a:pt x="435643" y="0"/>
                  </a:lnTo>
                  <a:lnTo>
                    <a:pt x="232443" y="228792"/>
                  </a:lnTo>
                  <a:lnTo>
                    <a:pt x="0" y="228792"/>
                  </a:lnTo>
                  <a:lnTo>
                    <a:pt x="203200"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3" name="Google Shape;123;p2"/>
            <p:cNvSpPr txBox="1"/>
            <p:nvPr/>
          </p:nvSpPr>
          <p:spPr>
            <a:xfrm>
              <a:off x="101600" y="-38100"/>
              <a:ext cx="232443" cy="26689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24" name="Google Shape;124;p2"/>
          <p:cNvGrpSpPr/>
          <p:nvPr/>
        </p:nvGrpSpPr>
        <p:grpSpPr>
          <a:xfrm rot="3614395">
            <a:off x="5409025" y="4792066"/>
            <a:ext cx="14583244" cy="936677"/>
            <a:chOff x="0" y="-38100"/>
            <a:chExt cx="4140724" cy="265958"/>
          </a:xfrm>
        </p:grpSpPr>
        <p:sp>
          <p:nvSpPr>
            <p:cNvPr id="125" name="Google Shape;125;p2"/>
            <p:cNvSpPr/>
            <p:nvPr/>
          </p:nvSpPr>
          <p:spPr>
            <a:xfrm>
              <a:off x="0" y="0"/>
              <a:ext cx="4140724" cy="227858"/>
            </a:xfrm>
            <a:custGeom>
              <a:rect b="b" l="l" r="r" t="t"/>
              <a:pathLst>
                <a:path extrusionOk="0" h="227858" w="4140724">
                  <a:moveTo>
                    <a:pt x="3937524" y="0"/>
                  </a:moveTo>
                  <a:lnTo>
                    <a:pt x="0" y="0"/>
                  </a:lnTo>
                  <a:lnTo>
                    <a:pt x="203200" y="227858"/>
                  </a:lnTo>
                  <a:lnTo>
                    <a:pt x="4140724" y="227858"/>
                  </a:lnTo>
                  <a:lnTo>
                    <a:pt x="3937524"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6" name="Google Shape;126;p2"/>
            <p:cNvSpPr txBox="1"/>
            <p:nvPr/>
          </p:nvSpPr>
          <p:spPr>
            <a:xfrm>
              <a:off x="101600" y="-38100"/>
              <a:ext cx="3937524" cy="2659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27" name="Google Shape;127;p2"/>
          <p:cNvGrpSpPr/>
          <p:nvPr/>
        </p:nvGrpSpPr>
        <p:grpSpPr>
          <a:xfrm rot="-7180252">
            <a:off x="10459960" y="5975693"/>
            <a:ext cx="1329005" cy="641905"/>
            <a:chOff x="0" y="-38100"/>
            <a:chExt cx="812800" cy="392580"/>
          </a:xfrm>
        </p:grpSpPr>
        <p:sp>
          <p:nvSpPr>
            <p:cNvPr id="128" name="Google Shape;128;p2"/>
            <p:cNvSpPr/>
            <p:nvPr/>
          </p:nvSpPr>
          <p:spPr>
            <a:xfrm>
              <a:off x="0" y="0"/>
              <a:ext cx="812800" cy="354480"/>
            </a:xfrm>
            <a:custGeom>
              <a:rect b="b" l="l" r="r" t="t"/>
              <a:pathLst>
                <a:path extrusionOk="0" h="354480" w="812800">
                  <a:moveTo>
                    <a:pt x="609600" y="0"/>
                  </a:moveTo>
                  <a:lnTo>
                    <a:pt x="0" y="0"/>
                  </a:lnTo>
                  <a:lnTo>
                    <a:pt x="203200" y="354480"/>
                  </a:lnTo>
                  <a:lnTo>
                    <a:pt x="812800" y="354480"/>
                  </a:lnTo>
                  <a:lnTo>
                    <a:pt x="609600"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9" name="Google Shape;129;p2"/>
            <p:cNvSpPr txBox="1"/>
            <p:nvPr/>
          </p:nvSpPr>
          <p:spPr>
            <a:xfrm>
              <a:off x="101600" y="-38100"/>
              <a:ext cx="609600" cy="39258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30" name="Google Shape;130;p2"/>
          <p:cNvGrpSpPr/>
          <p:nvPr/>
        </p:nvGrpSpPr>
        <p:grpSpPr>
          <a:xfrm rot="-7180252">
            <a:off x="11095884" y="7093059"/>
            <a:ext cx="1329005" cy="641905"/>
            <a:chOff x="0" y="-38100"/>
            <a:chExt cx="812800" cy="392580"/>
          </a:xfrm>
        </p:grpSpPr>
        <p:sp>
          <p:nvSpPr>
            <p:cNvPr id="131" name="Google Shape;131;p2"/>
            <p:cNvSpPr/>
            <p:nvPr/>
          </p:nvSpPr>
          <p:spPr>
            <a:xfrm>
              <a:off x="0" y="0"/>
              <a:ext cx="812800" cy="354480"/>
            </a:xfrm>
            <a:custGeom>
              <a:rect b="b" l="l" r="r" t="t"/>
              <a:pathLst>
                <a:path extrusionOk="0" h="354480" w="812800">
                  <a:moveTo>
                    <a:pt x="609600" y="0"/>
                  </a:moveTo>
                  <a:lnTo>
                    <a:pt x="0" y="0"/>
                  </a:lnTo>
                  <a:lnTo>
                    <a:pt x="203200" y="354480"/>
                  </a:lnTo>
                  <a:lnTo>
                    <a:pt x="812800" y="354480"/>
                  </a:lnTo>
                  <a:lnTo>
                    <a:pt x="609600"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2" name="Google Shape;132;p2"/>
            <p:cNvSpPr txBox="1"/>
            <p:nvPr/>
          </p:nvSpPr>
          <p:spPr>
            <a:xfrm>
              <a:off x="101600" y="-38100"/>
              <a:ext cx="609600" cy="39258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33" name="Google Shape;133;p2"/>
          <p:cNvSpPr txBox="1"/>
          <p:nvPr/>
        </p:nvSpPr>
        <p:spPr>
          <a:xfrm>
            <a:off x="944877" y="2296175"/>
            <a:ext cx="9160327" cy="3844770"/>
          </a:xfrm>
          <a:prstGeom prst="rect">
            <a:avLst/>
          </a:prstGeom>
          <a:noFill/>
          <a:ln>
            <a:noFill/>
          </a:ln>
        </p:spPr>
        <p:txBody>
          <a:bodyPr anchorCtr="0" anchor="t" bIns="0" lIns="0" spcFirstLastPara="1" rIns="0" wrap="square" tIns="0">
            <a:spAutoFit/>
          </a:bodyPr>
          <a:lstStyle/>
          <a:p>
            <a:pPr indent="0" lvl="0" marL="0" marR="0" rtl="0" algn="just">
              <a:lnSpc>
                <a:spcPct val="119006"/>
              </a:lnSpc>
              <a:spcBef>
                <a:spcPts val="0"/>
              </a:spcBef>
              <a:spcAft>
                <a:spcPts val="0"/>
              </a:spcAft>
              <a:buClr>
                <a:srgbClr val="000000"/>
              </a:buClr>
              <a:buSzPts val="2999"/>
              <a:buFont typeface="Arial"/>
              <a:buNone/>
            </a:pPr>
            <a:r>
              <a:rPr b="0" i="0" lang="es-ES" sz="2999" u="none" cap="none" strike="noStrike">
                <a:solidFill>
                  <a:srgbClr val="000000"/>
                </a:solidFill>
                <a:latin typeface="Poppins"/>
                <a:ea typeface="Poppins"/>
                <a:cs typeface="Poppins"/>
                <a:sym typeface="Poppins"/>
              </a:rPr>
              <a:t>Este proyecto examina exhaustivamente el mercado de bebidas alcohólicas en Iowa, centrándose en las ventas realizadas bajo licencias Clase "E". El estudio abarca desde 2019 hasta 2022, proporcionando una visión detallada de las tendencias, patrones y oportunidades en el mercado.</a:t>
            </a:r>
            <a:endParaRPr b="0" i="0" sz="2999" u="none" cap="none" strike="noStrike">
              <a:solidFill>
                <a:srgbClr val="000000"/>
              </a:solidFill>
              <a:latin typeface="Poppins"/>
              <a:ea typeface="Poppins"/>
              <a:cs typeface="Poppins"/>
              <a:sym typeface="Poppins"/>
            </a:endParaRPr>
          </a:p>
        </p:txBody>
      </p:sp>
      <p:sp>
        <p:nvSpPr>
          <p:cNvPr id="134" name="Google Shape;134;p2"/>
          <p:cNvSpPr txBox="1"/>
          <p:nvPr/>
        </p:nvSpPr>
        <p:spPr>
          <a:xfrm>
            <a:off x="1028700" y="1019175"/>
            <a:ext cx="7195462" cy="654025"/>
          </a:xfrm>
          <a:prstGeom prst="rect">
            <a:avLst/>
          </a:prstGeom>
          <a:noFill/>
          <a:ln>
            <a:noFill/>
          </a:ln>
        </p:spPr>
        <p:txBody>
          <a:bodyPr anchorCtr="0" anchor="t" bIns="0" lIns="0" spcFirstLastPara="1" rIns="0" wrap="square" tIns="0">
            <a:spAutoFit/>
          </a:bodyPr>
          <a:lstStyle/>
          <a:p>
            <a:pPr indent="0" lvl="0" marL="0" marR="0" rtl="0" algn="l">
              <a:lnSpc>
                <a:spcPct val="113002"/>
              </a:lnSpc>
              <a:spcBef>
                <a:spcPts val="0"/>
              </a:spcBef>
              <a:spcAft>
                <a:spcPts val="0"/>
              </a:spcAft>
              <a:buClr>
                <a:srgbClr val="000000"/>
              </a:buClr>
              <a:buSzPts val="4499"/>
              <a:buFont typeface="Arial"/>
              <a:buNone/>
            </a:pPr>
            <a:r>
              <a:rPr b="1" i="0" lang="es-ES" sz="4499" u="none" cap="none" strike="noStrike">
                <a:solidFill>
                  <a:srgbClr val="000000"/>
                </a:solidFill>
                <a:latin typeface="Poppins"/>
                <a:ea typeface="Poppins"/>
                <a:cs typeface="Poppins"/>
                <a:sym typeface="Poppins"/>
              </a:rPr>
              <a:t>Introducción</a:t>
            </a:r>
            <a:endParaRPr b="1" i="0" sz="4499" u="none" cap="none" strike="noStrike">
              <a:solidFill>
                <a:srgbClr val="000000"/>
              </a:solidFill>
              <a:latin typeface="Poppins"/>
              <a:ea typeface="Poppins"/>
              <a:cs typeface="Poppins"/>
              <a:sym typeface="Poppins"/>
            </a:endParaRPr>
          </a:p>
        </p:txBody>
      </p:sp>
      <p:sp>
        <p:nvSpPr>
          <p:cNvPr id="135" name="Google Shape;135;p2"/>
          <p:cNvSpPr txBox="1"/>
          <p:nvPr/>
        </p:nvSpPr>
        <p:spPr>
          <a:xfrm>
            <a:off x="1932903" y="7037591"/>
            <a:ext cx="7357945" cy="2163669"/>
          </a:xfrm>
          <a:prstGeom prst="rect">
            <a:avLst/>
          </a:prstGeom>
          <a:noFill/>
          <a:ln>
            <a:noFill/>
          </a:ln>
        </p:spPr>
        <p:txBody>
          <a:bodyPr anchorCtr="0" anchor="t" bIns="0" lIns="0" spcFirstLastPara="1" rIns="0" wrap="square" tIns="0">
            <a:spAutoFit/>
          </a:bodyPr>
          <a:lstStyle/>
          <a:p>
            <a:pPr indent="-342900" lvl="0" marL="342900" marR="0" rtl="0" algn="just">
              <a:lnSpc>
                <a:spcPct val="150000"/>
              </a:lnSpc>
              <a:spcBef>
                <a:spcPts val="0"/>
              </a:spcBef>
              <a:spcAft>
                <a:spcPts val="0"/>
              </a:spcAft>
              <a:buClr>
                <a:srgbClr val="000000"/>
              </a:buClr>
              <a:buSzPts val="2400"/>
              <a:buFont typeface="Arial"/>
              <a:buChar char="•"/>
            </a:pPr>
            <a:r>
              <a:rPr b="0" i="0" lang="es-ES" sz="2400" u="none" cap="none" strike="noStrike">
                <a:solidFill>
                  <a:srgbClr val="000000"/>
                </a:solidFill>
                <a:latin typeface="Poppins"/>
                <a:ea typeface="Poppins"/>
                <a:cs typeface="Poppins"/>
                <a:sym typeface="Poppins"/>
              </a:rPr>
              <a:t>Ventas estatales completas</a:t>
            </a:r>
            <a:endParaRPr b="0" i="0" sz="1400" u="none" cap="none" strike="noStrike">
              <a:solidFill>
                <a:srgbClr val="000000"/>
              </a:solidFill>
              <a:latin typeface="Arial"/>
              <a:ea typeface="Arial"/>
              <a:cs typeface="Arial"/>
              <a:sym typeface="Arial"/>
            </a:endParaRPr>
          </a:p>
          <a:p>
            <a:pPr indent="-342900" lvl="0" marL="342900" marR="0" rtl="0" algn="just">
              <a:lnSpc>
                <a:spcPct val="150000"/>
              </a:lnSpc>
              <a:spcBef>
                <a:spcPts val="0"/>
              </a:spcBef>
              <a:spcAft>
                <a:spcPts val="0"/>
              </a:spcAft>
              <a:buClr>
                <a:srgbClr val="000000"/>
              </a:buClr>
              <a:buSzPts val="2400"/>
              <a:buFont typeface="Arial"/>
              <a:buChar char="•"/>
            </a:pPr>
            <a:r>
              <a:rPr b="0" i="0" lang="es-ES" sz="2400" u="none" cap="none" strike="noStrike">
                <a:solidFill>
                  <a:srgbClr val="000000"/>
                </a:solidFill>
                <a:latin typeface="Poppins"/>
                <a:ea typeface="Poppins"/>
                <a:cs typeface="Poppins"/>
                <a:sym typeface="Poppins"/>
              </a:rPr>
              <a:t>Múltiples categorías de productos</a:t>
            </a:r>
            <a:endParaRPr b="0" i="0" sz="1400" u="none" cap="none" strike="noStrike">
              <a:solidFill>
                <a:srgbClr val="000000"/>
              </a:solidFill>
              <a:latin typeface="Arial"/>
              <a:ea typeface="Arial"/>
              <a:cs typeface="Arial"/>
              <a:sym typeface="Arial"/>
            </a:endParaRPr>
          </a:p>
          <a:p>
            <a:pPr indent="-342900" lvl="0" marL="342900" marR="0" rtl="0" algn="just">
              <a:lnSpc>
                <a:spcPct val="150000"/>
              </a:lnSpc>
              <a:spcBef>
                <a:spcPts val="0"/>
              </a:spcBef>
              <a:spcAft>
                <a:spcPts val="0"/>
              </a:spcAft>
              <a:buClr>
                <a:srgbClr val="000000"/>
              </a:buClr>
              <a:buSzPts val="2400"/>
              <a:buFont typeface="Arial"/>
              <a:buChar char="•"/>
            </a:pPr>
            <a:r>
              <a:rPr b="0" i="0" lang="es-ES" sz="2400" u="none" cap="none" strike="noStrike">
                <a:solidFill>
                  <a:srgbClr val="000000"/>
                </a:solidFill>
                <a:latin typeface="Poppins"/>
                <a:ea typeface="Poppins"/>
                <a:cs typeface="Poppins"/>
                <a:sym typeface="Poppins"/>
              </a:rPr>
              <a:t>Análisis temporal extensivo</a:t>
            </a:r>
            <a:endParaRPr b="0" i="0" sz="1400" u="none" cap="none" strike="noStrike">
              <a:solidFill>
                <a:srgbClr val="000000"/>
              </a:solidFill>
              <a:latin typeface="Arial"/>
              <a:ea typeface="Arial"/>
              <a:cs typeface="Arial"/>
              <a:sym typeface="Arial"/>
            </a:endParaRPr>
          </a:p>
          <a:p>
            <a:pPr indent="-342900" lvl="0" marL="342900" marR="0" rtl="0" algn="just">
              <a:lnSpc>
                <a:spcPct val="150000"/>
              </a:lnSpc>
              <a:spcBef>
                <a:spcPts val="0"/>
              </a:spcBef>
              <a:spcAft>
                <a:spcPts val="0"/>
              </a:spcAft>
              <a:buClr>
                <a:srgbClr val="000000"/>
              </a:buClr>
              <a:buSzPts val="2400"/>
              <a:buFont typeface="Arial"/>
              <a:buChar char="•"/>
            </a:pPr>
            <a:r>
              <a:rPr b="0" i="0" lang="es-ES" sz="2400" u="none" cap="none" strike="noStrike">
                <a:solidFill>
                  <a:srgbClr val="000000"/>
                </a:solidFill>
                <a:latin typeface="Poppins"/>
                <a:ea typeface="Poppins"/>
                <a:cs typeface="Poppins"/>
                <a:sym typeface="Poppins"/>
              </a:rPr>
              <a:t>Cobertura geográfica total.</a:t>
            </a:r>
            <a:endParaRPr b="0" i="0" sz="1400" u="none" cap="none" strike="noStrike">
              <a:solidFill>
                <a:srgbClr val="000000"/>
              </a:solidFill>
              <a:latin typeface="Arial"/>
              <a:ea typeface="Arial"/>
              <a:cs typeface="Arial"/>
              <a:sym typeface="Arial"/>
            </a:endParaRPr>
          </a:p>
        </p:txBody>
      </p:sp>
      <p:sp>
        <p:nvSpPr>
          <p:cNvPr id="136" name="Google Shape;136;p2"/>
          <p:cNvSpPr txBox="1"/>
          <p:nvPr/>
        </p:nvSpPr>
        <p:spPr>
          <a:xfrm>
            <a:off x="1028700" y="6349945"/>
            <a:ext cx="3862389" cy="538609"/>
          </a:xfrm>
          <a:prstGeom prst="rect">
            <a:avLst/>
          </a:prstGeom>
          <a:noFill/>
          <a:ln>
            <a:noFill/>
          </a:ln>
        </p:spPr>
        <p:txBody>
          <a:bodyPr anchorCtr="0" anchor="t" bIns="0" lIns="0" spcFirstLastPara="1" rIns="0" wrap="square" tIns="0">
            <a:spAutoFit/>
          </a:bodyPr>
          <a:lstStyle/>
          <a:p>
            <a:pPr indent="0" lvl="0" marL="0" marR="0" rtl="0" algn="l">
              <a:lnSpc>
                <a:spcPct val="112994"/>
              </a:lnSpc>
              <a:spcBef>
                <a:spcPts val="0"/>
              </a:spcBef>
              <a:spcAft>
                <a:spcPts val="0"/>
              </a:spcAft>
              <a:buClr>
                <a:srgbClr val="000000"/>
              </a:buClr>
              <a:buSzPts val="3740"/>
              <a:buFont typeface="Arial"/>
              <a:buNone/>
            </a:pPr>
            <a:r>
              <a:rPr b="1" i="0" lang="es-ES" sz="3740" u="none" cap="none" strike="noStrike">
                <a:solidFill>
                  <a:srgbClr val="000000"/>
                </a:solidFill>
                <a:latin typeface="Poppins"/>
                <a:ea typeface="Poppins"/>
                <a:cs typeface="Poppins"/>
                <a:sym typeface="Poppins"/>
              </a:rPr>
              <a:t>Alcance</a:t>
            </a:r>
            <a:endParaRPr b="0" i="0" sz="1400" u="none" cap="none" strike="noStrike">
              <a:solidFill>
                <a:srgbClr val="000000"/>
              </a:solidFill>
              <a:latin typeface="Arial"/>
              <a:ea typeface="Arial"/>
              <a:cs typeface="Arial"/>
              <a:sym typeface="Arial"/>
            </a:endParaRPr>
          </a:p>
        </p:txBody>
      </p:sp>
      <p:sp>
        <p:nvSpPr>
          <p:cNvPr id="137" name="Google Shape;137;p2"/>
          <p:cNvSpPr/>
          <p:nvPr/>
        </p:nvSpPr>
        <p:spPr>
          <a:xfrm>
            <a:off x="11643126" y="-148127"/>
            <a:ext cx="6739165" cy="10583243"/>
          </a:xfrm>
          <a:custGeom>
            <a:rect b="b" l="l" r="r" t="t"/>
            <a:pathLst>
              <a:path extrusionOk="0" h="32986092" w="21004783">
                <a:moveTo>
                  <a:pt x="3160014" y="0"/>
                </a:moveTo>
                <a:lnTo>
                  <a:pt x="0" y="9356090"/>
                </a:lnTo>
                <a:lnTo>
                  <a:pt x="13488924" y="32986092"/>
                </a:lnTo>
                <a:lnTo>
                  <a:pt x="21004783" y="32986092"/>
                </a:lnTo>
                <a:lnTo>
                  <a:pt x="21004783" y="0"/>
                </a:lnTo>
                <a:close/>
              </a:path>
            </a:pathLst>
          </a:custGeom>
          <a:blipFill rotWithShape="1">
            <a:blip r:embed="rId3">
              <a:alphaModFix/>
            </a:blip>
            <a:stretch>
              <a:fillRect b="0" l="-11522" r="-12402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9"/>
          <p:cNvSpPr/>
          <p:nvPr/>
        </p:nvSpPr>
        <p:spPr>
          <a:xfrm>
            <a:off x="2986321" y="3835592"/>
            <a:ext cx="1096897" cy="1044794"/>
          </a:xfrm>
          <a:custGeom>
            <a:rect b="b" l="l" r="r" t="t"/>
            <a:pathLst>
              <a:path extrusionOk="0" h="1044794" w="1096897">
                <a:moveTo>
                  <a:pt x="0" y="0"/>
                </a:moveTo>
                <a:lnTo>
                  <a:pt x="1096897" y="0"/>
                </a:lnTo>
                <a:lnTo>
                  <a:pt x="1096897" y="1044795"/>
                </a:lnTo>
                <a:lnTo>
                  <a:pt x="0" y="104479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10" name="Google Shape;610;p19"/>
          <p:cNvSpPr txBox="1"/>
          <p:nvPr/>
        </p:nvSpPr>
        <p:spPr>
          <a:xfrm>
            <a:off x="3493775" y="969310"/>
            <a:ext cx="11975718" cy="666849"/>
          </a:xfrm>
          <a:prstGeom prst="rect">
            <a:avLst/>
          </a:prstGeom>
          <a:noFill/>
          <a:ln>
            <a:noFill/>
          </a:ln>
        </p:spPr>
        <p:txBody>
          <a:bodyPr anchorCtr="0" anchor="t" bIns="0" lIns="0" spcFirstLastPara="1" rIns="0" wrap="square" tIns="0">
            <a:spAutoFit/>
          </a:bodyPr>
          <a:lstStyle/>
          <a:p>
            <a:pPr indent="0" lvl="0" marL="0" marR="0" rtl="0" algn="ctr">
              <a:lnSpc>
                <a:spcPct val="114977"/>
              </a:lnSpc>
              <a:spcBef>
                <a:spcPts val="0"/>
              </a:spcBef>
              <a:spcAft>
                <a:spcPts val="0"/>
              </a:spcAft>
              <a:buClr>
                <a:srgbClr val="000000"/>
              </a:buClr>
              <a:buSzPts val="4500"/>
              <a:buFont typeface="Arial"/>
              <a:buNone/>
            </a:pPr>
            <a:r>
              <a:rPr b="1" i="0" lang="es-ES" sz="4500" u="none" cap="none" strike="noStrike">
                <a:solidFill>
                  <a:srgbClr val="000000"/>
                </a:solidFill>
                <a:latin typeface="Poppins"/>
                <a:ea typeface="Poppins"/>
                <a:cs typeface="Poppins"/>
                <a:sym typeface="Poppins"/>
              </a:rPr>
              <a:t>Ventas por día de la semana</a:t>
            </a:r>
            <a:endParaRPr b="0" i="0" sz="1400" u="none" cap="none" strike="noStrike">
              <a:solidFill>
                <a:srgbClr val="000000"/>
              </a:solidFill>
              <a:latin typeface="Arial"/>
              <a:ea typeface="Arial"/>
              <a:cs typeface="Arial"/>
              <a:sym typeface="Arial"/>
            </a:endParaRPr>
          </a:p>
        </p:txBody>
      </p:sp>
      <p:sp>
        <p:nvSpPr>
          <p:cNvPr id="611" name="Google Shape;611;p19"/>
          <p:cNvSpPr txBox="1"/>
          <p:nvPr/>
        </p:nvSpPr>
        <p:spPr>
          <a:xfrm>
            <a:off x="1077434" y="5837498"/>
            <a:ext cx="4914671" cy="457200"/>
          </a:xfrm>
          <a:prstGeom prst="rect">
            <a:avLst/>
          </a:prstGeom>
          <a:noFill/>
          <a:ln>
            <a:noFill/>
          </a:ln>
        </p:spPr>
        <p:txBody>
          <a:bodyPr anchorCtr="0" anchor="t" bIns="0" lIns="0" spcFirstLastPara="1" rIns="0" wrap="square" tIns="0">
            <a:spAutoFit/>
          </a:bodyPr>
          <a:lstStyle/>
          <a:p>
            <a:pPr indent="0" lvl="0" marL="0" marR="0" rtl="0" algn="ctr">
              <a:lnSpc>
                <a:spcPct val="115005"/>
              </a:lnSpc>
              <a:spcBef>
                <a:spcPts val="0"/>
              </a:spcBef>
              <a:spcAft>
                <a:spcPts val="0"/>
              </a:spcAft>
              <a:buClr>
                <a:srgbClr val="000000"/>
              </a:buClr>
              <a:buSzPts val="2999"/>
              <a:buFont typeface="Arial"/>
              <a:buNone/>
            </a:pPr>
            <a:r>
              <a:rPr b="1" i="0" lang="es-ES" sz="2999" u="none" cap="none" strike="noStrike">
                <a:solidFill>
                  <a:srgbClr val="FFFFFF"/>
                </a:solidFill>
                <a:latin typeface="Poppins"/>
                <a:ea typeface="Poppins"/>
                <a:cs typeface="Poppins"/>
                <a:sym typeface="Poppins"/>
              </a:rPr>
              <a:t>Data-driven Decisions</a:t>
            </a:r>
            <a:endParaRPr b="0" i="0" sz="1400" u="none" cap="none" strike="noStrike">
              <a:solidFill>
                <a:srgbClr val="000000"/>
              </a:solidFill>
              <a:latin typeface="Arial"/>
              <a:ea typeface="Arial"/>
              <a:cs typeface="Arial"/>
              <a:sym typeface="Arial"/>
            </a:endParaRPr>
          </a:p>
        </p:txBody>
      </p:sp>
      <p:sp>
        <p:nvSpPr>
          <p:cNvPr id="612" name="Google Shape;612;p19"/>
          <p:cNvSpPr txBox="1"/>
          <p:nvPr/>
        </p:nvSpPr>
        <p:spPr>
          <a:xfrm>
            <a:off x="13292672" y="5837498"/>
            <a:ext cx="2912965" cy="457200"/>
          </a:xfrm>
          <a:prstGeom prst="rect">
            <a:avLst/>
          </a:prstGeom>
          <a:noFill/>
          <a:ln>
            <a:noFill/>
          </a:ln>
        </p:spPr>
        <p:txBody>
          <a:bodyPr anchorCtr="0" anchor="t" bIns="0" lIns="0" spcFirstLastPara="1" rIns="0" wrap="square" tIns="0">
            <a:spAutoFit/>
          </a:bodyPr>
          <a:lstStyle/>
          <a:p>
            <a:pPr indent="0" lvl="0" marL="0" marR="0" rtl="0" algn="ctr">
              <a:lnSpc>
                <a:spcPct val="115005"/>
              </a:lnSpc>
              <a:spcBef>
                <a:spcPts val="0"/>
              </a:spcBef>
              <a:spcAft>
                <a:spcPts val="0"/>
              </a:spcAft>
              <a:buClr>
                <a:srgbClr val="000000"/>
              </a:buClr>
              <a:buSzPts val="2999"/>
              <a:buFont typeface="Arial"/>
              <a:buNone/>
            </a:pPr>
            <a:r>
              <a:rPr b="1" i="0" lang="es-ES" sz="2999" u="none" cap="none" strike="noStrike">
                <a:solidFill>
                  <a:srgbClr val="FFFFFF"/>
                </a:solidFill>
                <a:latin typeface="Poppins"/>
                <a:ea typeface="Poppins"/>
                <a:cs typeface="Poppins"/>
                <a:sym typeface="Poppins"/>
              </a:rPr>
              <a:t>Visualization</a:t>
            </a:r>
            <a:endParaRPr b="0" i="0" sz="1400" u="none" cap="none" strike="noStrike">
              <a:solidFill>
                <a:srgbClr val="000000"/>
              </a:solidFill>
              <a:latin typeface="Arial"/>
              <a:ea typeface="Arial"/>
              <a:cs typeface="Arial"/>
              <a:sym typeface="Arial"/>
            </a:endParaRPr>
          </a:p>
        </p:txBody>
      </p:sp>
      <p:grpSp>
        <p:nvGrpSpPr>
          <p:cNvPr id="613" name="Google Shape;613;p19"/>
          <p:cNvGrpSpPr/>
          <p:nvPr/>
        </p:nvGrpSpPr>
        <p:grpSpPr>
          <a:xfrm rot="3614395">
            <a:off x="15642302" y="3305446"/>
            <a:ext cx="6061985" cy="513483"/>
            <a:chOff x="0" y="-38100"/>
            <a:chExt cx="3139792" cy="265958"/>
          </a:xfrm>
        </p:grpSpPr>
        <p:sp>
          <p:nvSpPr>
            <p:cNvPr id="614" name="Google Shape;614;p19"/>
            <p:cNvSpPr/>
            <p:nvPr/>
          </p:nvSpPr>
          <p:spPr>
            <a:xfrm>
              <a:off x="0" y="0"/>
              <a:ext cx="3139792" cy="227858"/>
            </a:xfrm>
            <a:custGeom>
              <a:rect b="b" l="l" r="r" t="t"/>
              <a:pathLst>
                <a:path extrusionOk="0" h="227858" w="3139792">
                  <a:moveTo>
                    <a:pt x="2936592" y="0"/>
                  </a:moveTo>
                  <a:lnTo>
                    <a:pt x="0" y="0"/>
                  </a:lnTo>
                  <a:lnTo>
                    <a:pt x="203200" y="227858"/>
                  </a:lnTo>
                  <a:lnTo>
                    <a:pt x="3139792" y="227858"/>
                  </a:lnTo>
                  <a:lnTo>
                    <a:pt x="2936592"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15" name="Google Shape;615;p19"/>
            <p:cNvSpPr txBox="1"/>
            <p:nvPr/>
          </p:nvSpPr>
          <p:spPr>
            <a:xfrm>
              <a:off x="101600" y="-38100"/>
              <a:ext cx="2936592" cy="2659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616" name="Google Shape;616;p19"/>
          <p:cNvGrpSpPr/>
          <p:nvPr/>
        </p:nvGrpSpPr>
        <p:grpSpPr>
          <a:xfrm rot="-1795536">
            <a:off x="17264793" y="-2296463"/>
            <a:ext cx="3826016" cy="3918746"/>
            <a:chOff x="0" y="-38100"/>
            <a:chExt cx="830765" cy="850900"/>
          </a:xfrm>
        </p:grpSpPr>
        <p:sp>
          <p:nvSpPr>
            <p:cNvPr id="617" name="Google Shape;617;p19"/>
            <p:cNvSpPr/>
            <p:nvPr/>
          </p:nvSpPr>
          <p:spPr>
            <a:xfrm>
              <a:off x="0" y="0"/>
              <a:ext cx="830765" cy="812800"/>
            </a:xfrm>
            <a:custGeom>
              <a:rect b="b" l="l" r="r" t="t"/>
              <a:pathLst>
                <a:path extrusionOk="0" h="812800" w="830765">
                  <a:moveTo>
                    <a:pt x="0" y="0"/>
                  </a:moveTo>
                  <a:lnTo>
                    <a:pt x="830765" y="0"/>
                  </a:lnTo>
                  <a:lnTo>
                    <a:pt x="830765" y="812800"/>
                  </a:lnTo>
                  <a:lnTo>
                    <a:pt x="0" y="81280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18" name="Google Shape;618;p19"/>
            <p:cNvSpPr txBox="1"/>
            <p:nvPr/>
          </p:nvSpPr>
          <p:spPr>
            <a:xfrm>
              <a:off x="0" y="-38100"/>
              <a:ext cx="830765"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619" name="Google Shape;619;p19"/>
          <p:cNvGrpSpPr/>
          <p:nvPr/>
        </p:nvGrpSpPr>
        <p:grpSpPr>
          <a:xfrm rot="3614395">
            <a:off x="14299283" y="1425182"/>
            <a:ext cx="7586069" cy="513483"/>
            <a:chOff x="0" y="-38100"/>
            <a:chExt cx="3929188" cy="265958"/>
          </a:xfrm>
        </p:grpSpPr>
        <p:sp>
          <p:nvSpPr>
            <p:cNvPr id="620" name="Google Shape;620;p19"/>
            <p:cNvSpPr/>
            <p:nvPr/>
          </p:nvSpPr>
          <p:spPr>
            <a:xfrm>
              <a:off x="0" y="0"/>
              <a:ext cx="3929188" cy="227858"/>
            </a:xfrm>
            <a:custGeom>
              <a:rect b="b" l="l" r="r" t="t"/>
              <a:pathLst>
                <a:path extrusionOk="0" h="227858" w="3929188">
                  <a:moveTo>
                    <a:pt x="3725988" y="0"/>
                  </a:moveTo>
                  <a:lnTo>
                    <a:pt x="0" y="0"/>
                  </a:lnTo>
                  <a:lnTo>
                    <a:pt x="203200" y="227858"/>
                  </a:lnTo>
                  <a:lnTo>
                    <a:pt x="3929188" y="227858"/>
                  </a:lnTo>
                  <a:lnTo>
                    <a:pt x="3725988"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21" name="Google Shape;621;p19"/>
            <p:cNvSpPr txBox="1"/>
            <p:nvPr/>
          </p:nvSpPr>
          <p:spPr>
            <a:xfrm>
              <a:off x="101600" y="-38100"/>
              <a:ext cx="3725988" cy="2659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622" name="Google Shape;622;p19"/>
          <p:cNvGrpSpPr/>
          <p:nvPr/>
        </p:nvGrpSpPr>
        <p:grpSpPr>
          <a:xfrm rot="-3617512">
            <a:off x="-2915556" y="-2343702"/>
            <a:ext cx="3826016" cy="3918746"/>
            <a:chOff x="0" y="-38100"/>
            <a:chExt cx="830765" cy="850900"/>
          </a:xfrm>
        </p:grpSpPr>
        <p:sp>
          <p:nvSpPr>
            <p:cNvPr id="623" name="Google Shape;623;p19"/>
            <p:cNvSpPr/>
            <p:nvPr/>
          </p:nvSpPr>
          <p:spPr>
            <a:xfrm>
              <a:off x="0" y="0"/>
              <a:ext cx="830765" cy="812800"/>
            </a:xfrm>
            <a:custGeom>
              <a:rect b="b" l="l" r="r" t="t"/>
              <a:pathLst>
                <a:path extrusionOk="0" h="812800" w="830765">
                  <a:moveTo>
                    <a:pt x="0" y="0"/>
                  </a:moveTo>
                  <a:lnTo>
                    <a:pt x="830765" y="0"/>
                  </a:lnTo>
                  <a:lnTo>
                    <a:pt x="830765" y="812800"/>
                  </a:lnTo>
                  <a:lnTo>
                    <a:pt x="0" y="81280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24" name="Google Shape;624;p19"/>
            <p:cNvSpPr txBox="1"/>
            <p:nvPr/>
          </p:nvSpPr>
          <p:spPr>
            <a:xfrm>
              <a:off x="0" y="-38100"/>
              <a:ext cx="830765"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625" name="Google Shape;625;p19"/>
          <p:cNvGrpSpPr/>
          <p:nvPr/>
        </p:nvGrpSpPr>
        <p:grpSpPr>
          <a:xfrm rot="7182689">
            <a:off x="-2426083" y="2756573"/>
            <a:ext cx="4800043" cy="527422"/>
            <a:chOff x="0" y="-38100"/>
            <a:chExt cx="2357911" cy="259084"/>
          </a:xfrm>
        </p:grpSpPr>
        <p:sp>
          <p:nvSpPr>
            <p:cNvPr id="626" name="Google Shape;626;p19"/>
            <p:cNvSpPr/>
            <p:nvPr/>
          </p:nvSpPr>
          <p:spPr>
            <a:xfrm>
              <a:off x="0" y="0"/>
              <a:ext cx="2357911" cy="220984"/>
            </a:xfrm>
            <a:custGeom>
              <a:rect b="b" l="l" r="r" t="t"/>
              <a:pathLst>
                <a:path extrusionOk="0" h="220984" w="2357911">
                  <a:moveTo>
                    <a:pt x="203200" y="0"/>
                  </a:moveTo>
                  <a:lnTo>
                    <a:pt x="2357911" y="0"/>
                  </a:lnTo>
                  <a:lnTo>
                    <a:pt x="2154711" y="220984"/>
                  </a:lnTo>
                  <a:lnTo>
                    <a:pt x="0" y="220984"/>
                  </a:lnTo>
                  <a:lnTo>
                    <a:pt x="203200"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27" name="Google Shape;627;p19"/>
            <p:cNvSpPr txBox="1"/>
            <p:nvPr/>
          </p:nvSpPr>
          <p:spPr>
            <a:xfrm>
              <a:off x="101600" y="-38100"/>
              <a:ext cx="2154711" cy="25908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628" name="Google Shape;628;p19"/>
          <p:cNvGrpSpPr/>
          <p:nvPr/>
        </p:nvGrpSpPr>
        <p:grpSpPr>
          <a:xfrm rot="7182689">
            <a:off x="-3458157" y="1398188"/>
            <a:ext cx="7451061" cy="503974"/>
            <a:chOff x="0" y="-38100"/>
            <a:chExt cx="3830457" cy="259084"/>
          </a:xfrm>
        </p:grpSpPr>
        <p:sp>
          <p:nvSpPr>
            <p:cNvPr id="629" name="Google Shape;629;p19"/>
            <p:cNvSpPr/>
            <p:nvPr/>
          </p:nvSpPr>
          <p:spPr>
            <a:xfrm>
              <a:off x="0" y="0"/>
              <a:ext cx="3830457" cy="220984"/>
            </a:xfrm>
            <a:custGeom>
              <a:rect b="b" l="l" r="r" t="t"/>
              <a:pathLst>
                <a:path extrusionOk="0" h="220984" w="3830457">
                  <a:moveTo>
                    <a:pt x="203200" y="0"/>
                  </a:moveTo>
                  <a:lnTo>
                    <a:pt x="3830457" y="0"/>
                  </a:lnTo>
                  <a:lnTo>
                    <a:pt x="3627257" y="220984"/>
                  </a:lnTo>
                  <a:lnTo>
                    <a:pt x="0" y="220984"/>
                  </a:lnTo>
                  <a:lnTo>
                    <a:pt x="203200"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30" name="Google Shape;630;p19"/>
            <p:cNvSpPr txBox="1"/>
            <p:nvPr/>
          </p:nvSpPr>
          <p:spPr>
            <a:xfrm>
              <a:off x="101600" y="-38100"/>
              <a:ext cx="3627256" cy="25908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631" name="Google Shape;631;p19"/>
          <p:cNvSpPr txBox="1"/>
          <p:nvPr/>
        </p:nvSpPr>
        <p:spPr>
          <a:xfrm>
            <a:off x="11463196" y="4357989"/>
            <a:ext cx="5624849" cy="215443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00"/>
              <a:buFont typeface="Arial"/>
              <a:buNone/>
            </a:pPr>
            <a:r>
              <a:rPr b="0" i="0" lang="es-ES" sz="2800" u="none" cap="none" strike="noStrike">
                <a:solidFill>
                  <a:schemeClr val="dk1"/>
                </a:solidFill>
                <a:latin typeface="Poppins"/>
                <a:ea typeface="Poppins"/>
                <a:cs typeface="Poppins"/>
                <a:sym typeface="Poppins"/>
              </a:rPr>
              <a:t>Mayormente se vende más los miércoles y jueves en donde ubica el pico de ventas promedio desde ese día se tiende a vender menos </a:t>
            </a:r>
            <a:endParaRPr b="0" i="0" sz="1400" u="none" cap="none" strike="noStrike">
              <a:solidFill>
                <a:srgbClr val="000000"/>
              </a:solidFill>
              <a:latin typeface="Arial"/>
              <a:ea typeface="Arial"/>
              <a:cs typeface="Arial"/>
              <a:sym typeface="Arial"/>
            </a:endParaRPr>
          </a:p>
        </p:txBody>
      </p:sp>
      <p:pic>
        <p:nvPicPr>
          <p:cNvPr id="632" name="Google Shape;632;p19"/>
          <p:cNvPicPr preferRelativeResize="0"/>
          <p:nvPr/>
        </p:nvPicPr>
        <p:blipFill rotWithShape="1">
          <a:blip r:embed="rId4">
            <a:alphaModFix/>
          </a:blip>
          <a:srcRect b="0" l="0" r="0" t="0"/>
          <a:stretch/>
        </p:blipFill>
        <p:spPr>
          <a:xfrm>
            <a:off x="977217" y="2017024"/>
            <a:ext cx="9864959" cy="746489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7"/>
          <p:cNvSpPr/>
          <p:nvPr/>
        </p:nvSpPr>
        <p:spPr>
          <a:xfrm>
            <a:off x="11643126" y="-148127"/>
            <a:ext cx="6739165" cy="10583243"/>
          </a:xfrm>
          <a:custGeom>
            <a:rect b="b" l="l" r="r" t="t"/>
            <a:pathLst>
              <a:path extrusionOk="0" h="32986092" w="21004783">
                <a:moveTo>
                  <a:pt x="3160014" y="0"/>
                </a:moveTo>
                <a:lnTo>
                  <a:pt x="0" y="9356090"/>
                </a:lnTo>
                <a:lnTo>
                  <a:pt x="13488924" y="32986092"/>
                </a:lnTo>
                <a:lnTo>
                  <a:pt x="21004783" y="32986092"/>
                </a:lnTo>
                <a:lnTo>
                  <a:pt x="21004783" y="0"/>
                </a:lnTo>
                <a:close/>
              </a:path>
            </a:pathLst>
          </a:custGeom>
          <a:blipFill rotWithShape="1">
            <a:blip r:embed="rId3">
              <a:alphaModFix/>
            </a:blip>
            <a:stretch>
              <a:fillRect b="0" l="-36933" r="-9861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638" name="Google Shape;638;p7"/>
          <p:cNvGrpSpPr/>
          <p:nvPr/>
        </p:nvGrpSpPr>
        <p:grpSpPr>
          <a:xfrm>
            <a:off x="11283787" y="7901367"/>
            <a:ext cx="3142082" cy="2749321"/>
            <a:chOff x="0" y="0"/>
            <a:chExt cx="812800" cy="711200"/>
          </a:xfrm>
        </p:grpSpPr>
        <p:sp>
          <p:nvSpPr>
            <p:cNvPr id="639" name="Google Shape;639;p7"/>
            <p:cNvSpPr/>
            <p:nvPr/>
          </p:nvSpPr>
          <p:spPr>
            <a:xfrm>
              <a:off x="0" y="0"/>
              <a:ext cx="812800" cy="711200"/>
            </a:xfrm>
            <a:custGeom>
              <a:rect b="b" l="l" r="r" t="t"/>
              <a:pathLst>
                <a:path extrusionOk="0" h="711200" w="812800">
                  <a:moveTo>
                    <a:pt x="406400" y="0"/>
                  </a:moveTo>
                  <a:lnTo>
                    <a:pt x="812800" y="711200"/>
                  </a:lnTo>
                  <a:lnTo>
                    <a:pt x="0" y="711200"/>
                  </a:lnTo>
                  <a:lnTo>
                    <a:pt x="406400"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40" name="Google Shape;640;p7"/>
            <p:cNvSpPr txBox="1"/>
            <p:nvPr/>
          </p:nvSpPr>
          <p:spPr>
            <a:xfrm>
              <a:off x="127000" y="292100"/>
              <a:ext cx="558800" cy="368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641" name="Google Shape;641;p7"/>
          <p:cNvGrpSpPr/>
          <p:nvPr/>
        </p:nvGrpSpPr>
        <p:grpSpPr>
          <a:xfrm rot="3614395">
            <a:off x="8046518" y="7898600"/>
            <a:ext cx="11058055" cy="936677"/>
            <a:chOff x="0" y="-38100"/>
            <a:chExt cx="3139792" cy="265958"/>
          </a:xfrm>
        </p:grpSpPr>
        <p:sp>
          <p:nvSpPr>
            <p:cNvPr id="642" name="Google Shape;642;p7"/>
            <p:cNvSpPr/>
            <p:nvPr/>
          </p:nvSpPr>
          <p:spPr>
            <a:xfrm>
              <a:off x="0" y="0"/>
              <a:ext cx="3139792" cy="227858"/>
            </a:xfrm>
            <a:custGeom>
              <a:rect b="b" l="l" r="r" t="t"/>
              <a:pathLst>
                <a:path extrusionOk="0" h="227858" w="3139792">
                  <a:moveTo>
                    <a:pt x="2936592" y="0"/>
                  </a:moveTo>
                  <a:lnTo>
                    <a:pt x="0" y="0"/>
                  </a:lnTo>
                  <a:lnTo>
                    <a:pt x="203200" y="227858"/>
                  </a:lnTo>
                  <a:lnTo>
                    <a:pt x="3139792" y="227858"/>
                  </a:lnTo>
                  <a:lnTo>
                    <a:pt x="2936592"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43" name="Google Shape;643;p7"/>
            <p:cNvSpPr txBox="1"/>
            <p:nvPr/>
          </p:nvSpPr>
          <p:spPr>
            <a:xfrm>
              <a:off x="101600" y="-38100"/>
              <a:ext cx="2936592" cy="2659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644" name="Google Shape;644;p7"/>
          <p:cNvGrpSpPr/>
          <p:nvPr/>
        </p:nvGrpSpPr>
        <p:grpSpPr>
          <a:xfrm rot="-4292735">
            <a:off x="6724145" y="-3084918"/>
            <a:ext cx="7601173" cy="4656785"/>
            <a:chOff x="0" y="-38100"/>
            <a:chExt cx="435643" cy="266892"/>
          </a:xfrm>
        </p:grpSpPr>
        <p:sp>
          <p:nvSpPr>
            <p:cNvPr id="645" name="Google Shape;645;p7"/>
            <p:cNvSpPr/>
            <p:nvPr/>
          </p:nvSpPr>
          <p:spPr>
            <a:xfrm>
              <a:off x="0" y="0"/>
              <a:ext cx="435643" cy="228792"/>
            </a:xfrm>
            <a:custGeom>
              <a:rect b="b" l="l" r="r" t="t"/>
              <a:pathLst>
                <a:path extrusionOk="0" h="228792" w="435643">
                  <a:moveTo>
                    <a:pt x="203200" y="0"/>
                  </a:moveTo>
                  <a:lnTo>
                    <a:pt x="435643" y="0"/>
                  </a:lnTo>
                  <a:lnTo>
                    <a:pt x="232443" y="228792"/>
                  </a:lnTo>
                  <a:lnTo>
                    <a:pt x="0" y="228792"/>
                  </a:lnTo>
                  <a:lnTo>
                    <a:pt x="203200"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46" name="Google Shape;646;p7"/>
            <p:cNvSpPr txBox="1"/>
            <p:nvPr/>
          </p:nvSpPr>
          <p:spPr>
            <a:xfrm>
              <a:off x="101600" y="-38100"/>
              <a:ext cx="232443" cy="26689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647" name="Google Shape;647;p7"/>
          <p:cNvGrpSpPr/>
          <p:nvPr/>
        </p:nvGrpSpPr>
        <p:grpSpPr>
          <a:xfrm rot="3614395">
            <a:off x="5409025" y="4792066"/>
            <a:ext cx="14583244" cy="936677"/>
            <a:chOff x="0" y="-38100"/>
            <a:chExt cx="4140724" cy="265958"/>
          </a:xfrm>
        </p:grpSpPr>
        <p:sp>
          <p:nvSpPr>
            <p:cNvPr id="648" name="Google Shape;648;p7"/>
            <p:cNvSpPr/>
            <p:nvPr/>
          </p:nvSpPr>
          <p:spPr>
            <a:xfrm>
              <a:off x="0" y="0"/>
              <a:ext cx="4140724" cy="227858"/>
            </a:xfrm>
            <a:custGeom>
              <a:rect b="b" l="l" r="r" t="t"/>
              <a:pathLst>
                <a:path extrusionOk="0" h="227858" w="4140724">
                  <a:moveTo>
                    <a:pt x="3937524" y="0"/>
                  </a:moveTo>
                  <a:lnTo>
                    <a:pt x="0" y="0"/>
                  </a:lnTo>
                  <a:lnTo>
                    <a:pt x="203200" y="227858"/>
                  </a:lnTo>
                  <a:lnTo>
                    <a:pt x="4140724" y="227858"/>
                  </a:lnTo>
                  <a:lnTo>
                    <a:pt x="3937524"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49" name="Google Shape;649;p7"/>
            <p:cNvSpPr txBox="1"/>
            <p:nvPr/>
          </p:nvSpPr>
          <p:spPr>
            <a:xfrm>
              <a:off x="101600" y="-38100"/>
              <a:ext cx="3937524" cy="2659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650" name="Google Shape;650;p7"/>
          <p:cNvGrpSpPr/>
          <p:nvPr/>
        </p:nvGrpSpPr>
        <p:grpSpPr>
          <a:xfrm rot="-7180252">
            <a:off x="10459960" y="5975693"/>
            <a:ext cx="1329005" cy="641905"/>
            <a:chOff x="0" y="-38100"/>
            <a:chExt cx="812800" cy="392580"/>
          </a:xfrm>
        </p:grpSpPr>
        <p:sp>
          <p:nvSpPr>
            <p:cNvPr id="651" name="Google Shape;651;p7"/>
            <p:cNvSpPr/>
            <p:nvPr/>
          </p:nvSpPr>
          <p:spPr>
            <a:xfrm>
              <a:off x="0" y="0"/>
              <a:ext cx="812800" cy="354480"/>
            </a:xfrm>
            <a:custGeom>
              <a:rect b="b" l="l" r="r" t="t"/>
              <a:pathLst>
                <a:path extrusionOk="0" h="354480" w="812800">
                  <a:moveTo>
                    <a:pt x="609600" y="0"/>
                  </a:moveTo>
                  <a:lnTo>
                    <a:pt x="0" y="0"/>
                  </a:lnTo>
                  <a:lnTo>
                    <a:pt x="203200" y="354480"/>
                  </a:lnTo>
                  <a:lnTo>
                    <a:pt x="812800" y="354480"/>
                  </a:lnTo>
                  <a:lnTo>
                    <a:pt x="609600"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52" name="Google Shape;652;p7"/>
            <p:cNvSpPr txBox="1"/>
            <p:nvPr/>
          </p:nvSpPr>
          <p:spPr>
            <a:xfrm>
              <a:off x="101600" y="-38100"/>
              <a:ext cx="609600" cy="39258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653" name="Google Shape;653;p7"/>
          <p:cNvGrpSpPr/>
          <p:nvPr/>
        </p:nvGrpSpPr>
        <p:grpSpPr>
          <a:xfrm rot="-7180252">
            <a:off x="11095884" y="7093059"/>
            <a:ext cx="1329005" cy="641905"/>
            <a:chOff x="0" y="-38100"/>
            <a:chExt cx="812800" cy="392580"/>
          </a:xfrm>
        </p:grpSpPr>
        <p:sp>
          <p:nvSpPr>
            <p:cNvPr id="654" name="Google Shape;654;p7"/>
            <p:cNvSpPr/>
            <p:nvPr/>
          </p:nvSpPr>
          <p:spPr>
            <a:xfrm>
              <a:off x="0" y="0"/>
              <a:ext cx="812800" cy="354480"/>
            </a:xfrm>
            <a:custGeom>
              <a:rect b="b" l="l" r="r" t="t"/>
              <a:pathLst>
                <a:path extrusionOk="0" h="354480" w="812800">
                  <a:moveTo>
                    <a:pt x="609600" y="0"/>
                  </a:moveTo>
                  <a:lnTo>
                    <a:pt x="0" y="0"/>
                  </a:lnTo>
                  <a:lnTo>
                    <a:pt x="203200" y="354480"/>
                  </a:lnTo>
                  <a:lnTo>
                    <a:pt x="812800" y="354480"/>
                  </a:lnTo>
                  <a:lnTo>
                    <a:pt x="609600"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55" name="Google Shape;655;p7"/>
            <p:cNvSpPr txBox="1"/>
            <p:nvPr/>
          </p:nvSpPr>
          <p:spPr>
            <a:xfrm>
              <a:off x="101600" y="-38100"/>
              <a:ext cx="609600" cy="39258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656" name="Google Shape;656;p7"/>
          <p:cNvSpPr txBox="1"/>
          <p:nvPr/>
        </p:nvSpPr>
        <p:spPr>
          <a:xfrm>
            <a:off x="2213482" y="5293707"/>
            <a:ext cx="7081258" cy="727507"/>
          </a:xfrm>
          <a:prstGeom prst="rect">
            <a:avLst/>
          </a:prstGeom>
          <a:noFill/>
          <a:ln>
            <a:noFill/>
          </a:ln>
        </p:spPr>
        <p:txBody>
          <a:bodyPr anchorCtr="0" anchor="t" bIns="0" lIns="0" spcFirstLastPara="1" rIns="0" wrap="square" tIns="0">
            <a:spAutoFit/>
          </a:bodyPr>
          <a:lstStyle/>
          <a:p>
            <a:pPr indent="0" lvl="0" marL="0" marR="0" rtl="0" algn="l">
              <a:lnSpc>
                <a:spcPct val="77030"/>
              </a:lnSpc>
              <a:spcBef>
                <a:spcPts val="0"/>
              </a:spcBef>
              <a:spcAft>
                <a:spcPts val="0"/>
              </a:spcAft>
              <a:buClr>
                <a:srgbClr val="000000"/>
              </a:buClr>
              <a:buSzPts val="6600"/>
              <a:buFont typeface="Arial"/>
              <a:buNone/>
            </a:pPr>
            <a:r>
              <a:rPr b="1" i="0" lang="es-ES" sz="6600" u="none" cap="none" strike="noStrike">
                <a:solidFill>
                  <a:srgbClr val="000000"/>
                </a:solidFill>
                <a:latin typeface="Poppins"/>
                <a:ea typeface="Poppins"/>
                <a:cs typeface="Poppins"/>
                <a:sym typeface="Poppins"/>
              </a:rPr>
              <a:t>Condado POLK</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8"/>
          <p:cNvSpPr/>
          <p:nvPr/>
        </p:nvSpPr>
        <p:spPr>
          <a:xfrm>
            <a:off x="2986321" y="3835592"/>
            <a:ext cx="1096897" cy="1044794"/>
          </a:xfrm>
          <a:custGeom>
            <a:rect b="b" l="l" r="r" t="t"/>
            <a:pathLst>
              <a:path extrusionOk="0" h="1044794" w="1096897">
                <a:moveTo>
                  <a:pt x="0" y="0"/>
                </a:moveTo>
                <a:lnTo>
                  <a:pt x="1096897" y="0"/>
                </a:lnTo>
                <a:lnTo>
                  <a:pt x="1096897" y="1044795"/>
                </a:lnTo>
                <a:lnTo>
                  <a:pt x="0" y="104479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62" name="Google Shape;662;p8"/>
          <p:cNvSpPr txBox="1"/>
          <p:nvPr/>
        </p:nvSpPr>
        <p:spPr>
          <a:xfrm>
            <a:off x="3493775" y="969310"/>
            <a:ext cx="10872647" cy="666849"/>
          </a:xfrm>
          <a:prstGeom prst="rect">
            <a:avLst/>
          </a:prstGeom>
          <a:noFill/>
          <a:ln>
            <a:noFill/>
          </a:ln>
        </p:spPr>
        <p:txBody>
          <a:bodyPr anchorCtr="0" anchor="t" bIns="0" lIns="0" spcFirstLastPara="1" rIns="0" wrap="square" tIns="0">
            <a:spAutoFit/>
          </a:bodyPr>
          <a:lstStyle/>
          <a:p>
            <a:pPr indent="0" lvl="0" marL="0" marR="0" rtl="0" algn="ctr">
              <a:lnSpc>
                <a:spcPct val="114977"/>
              </a:lnSpc>
              <a:spcBef>
                <a:spcPts val="0"/>
              </a:spcBef>
              <a:spcAft>
                <a:spcPts val="0"/>
              </a:spcAft>
              <a:buClr>
                <a:srgbClr val="000000"/>
              </a:buClr>
              <a:buSzPts val="4500"/>
              <a:buFont typeface="Arial"/>
              <a:buNone/>
            </a:pPr>
            <a:r>
              <a:rPr b="1" i="0" lang="es-ES" sz="4500" u="none" cap="none" strike="noStrike">
                <a:solidFill>
                  <a:srgbClr val="000000"/>
                </a:solidFill>
                <a:latin typeface="Poppins"/>
                <a:ea typeface="Poppins"/>
                <a:cs typeface="Poppins"/>
                <a:sym typeface="Poppins"/>
              </a:rPr>
              <a:t>Análisis Temporal</a:t>
            </a:r>
            <a:endParaRPr b="0" i="0" sz="1400" u="none" cap="none" strike="noStrike">
              <a:solidFill>
                <a:srgbClr val="000000"/>
              </a:solidFill>
              <a:latin typeface="Arial"/>
              <a:ea typeface="Arial"/>
              <a:cs typeface="Arial"/>
              <a:sym typeface="Arial"/>
            </a:endParaRPr>
          </a:p>
        </p:txBody>
      </p:sp>
      <p:sp>
        <p:nvSpPr>
          <p:cNvPr id="663" name="Google Shape;663;p8"/>
          <p:cNvSpPr txBox="1"/>
          <p:nvPr/>
        </p:nvSpPr>
        <p:spPr>
          <a:xfrm>
            <a:off x="1077434" y="5837498"/>
            <a:ext cx="4914671" cy="457200"/>
          </a:xfrm>
          <a:prstGeom prst="rect">
            <a:avLst/>
          </a:prstGeom>
          <a:noFill/>
          <a:ln>
            <a:noFill/>
          </a:ln>
        </p:spPr>
        <p:txBody>
          <a:bodyPr anchorCtr="0" anchor="t" bIns="0" lIns="0" spcFirstLastPara="1" rIns="0" wrap="square" tIns="0">
            <a:spAutoFit/>
          </a:bodyPr>
          <a:lstStyle/>
          <a:p>
            <a:pPr indent="0" lvl="0" marL="0" marR="0" rtl="0" algn="ctr">
              <a:lnSpc>
                <a:spcPct val="115005"/>
              </a:lnSpc>
              <a:spcBef>
                <a:spcPts val="0"/>
              </a:spcBef>
              <a:spcAft>
                <a:spcPts val="0"/>
              </a:spcAft>
              <a:buClr>
                <a:srgbClr val="000000"/>
              </a:buClr>
              <a:buSzPts val="2999"/>
              <a:buFont typeface="Arial"/>
              <a:buNone/>
            </a:pPr>
            <a:r>
              <a:rPr b="1" i="0" lang="es-ES" sz="2999" u="none" cap="none" strike="noStrike">
                <a:solidFill>
                  <a:srgbClr val="FFFFFF"/>
                </a:solidFill>
                <a:latin typeface="Poppins"/>
                <a:ea typeface="Poppins"/>
                <a:cs typeface="Poppins"/>
                <a:sym typeface="Poppins"/>
              </a:rPr>
              <a:t>Data-driven Decisions</a:t>
            </a:r>
            <a:endParaRPr b="0" i="0" sz="1400" u="none" cap="none" strike="noStrike">
              <a:solidFill>
                <a:srgbClr val="000000"/>
              </a:solidFill>
              <a:latin typeface="Arial"/>
              <a:ea typeface="Arial"/>
              <a:cs typeface="Arial"/>
              <a:sym typeface="Arial"/>
            </a:endParaRPr>
          </a:p>
        </p:txBody>
      </p:sp>
      <p:sp>
        <p:nvSpPr>
          <p:cNvPr id="664" name="Google Shape;664;p8"/>
          <p:cNvSpPr txBox="1"/>
          <p:nvPr/>
        </p:nvSpPr>
        <p:spPr>
          <a:xfrm>
            <a:off x="13292672" y="5837498"/>
            <a:ext cx="2912965" cy="457200"/>
          </a:xfrm>
          <a:prstGeom prst="rect">
            <a:avLst/>
          </a:prstGeom>
          <a:noFill/>
          <a:ln>
            <a:noFill/>
          </a:ln>
        </p:spPr>
        <p:txBody>
          <a:bodyPr anchorCtr="0" anchor="t" bIns="0" lIns="0" spcFirstLastPara="1" rIns="0" wrap="square" tIns="0">
            <a:spAutoFit/>
          </a:bodyPr>
          <a:lstStyle/>
          <a:p>
            <a:pPr indent="0" lvl="0" marL="0" marR="0" rtl="0" algn="ctr">
              <a:lnSpc>
                <a:spcPct val="115005"/>
              </a:lnSpc>
              <a:spcBef>
                <a:spcPts val="0"/>
              </a:spcBef>
              <a:spcAft>
                <a:spcPts val="0"/>
              </a:spcAft>
              <a:buClr>
                <a:srgbClr val="000000"/>
              </a:buClr>
              <a:buSzPts val="2999"/>
              <a:buFont typeface="Arial"/>
              <a:buNone/>
            </a:pPr>
            <a:r>
              <a:rPr b="1" i="0" lang="es-ES" sz="2999" u="none" cap="none" strike="noStrike">
                <a:solidFill>
                  <a:srgbClr val="FFFFFF"/>
                </a:solidFill>
                <a:latin typeface="Poppins"/>
                <a:ea typeface="Poppins"/>
                <a:cs typeface="Poppins"/>
                <a:sym typeface="Poppins"/>
              </a:rPr>
              <a:t>Visualization</a:t>
            </a:r>
            <a:endParaRPr b="0" i="0" sz="1400" u="none" cap="none" strike="noStrike">
              <a:solidFill>
                <a:srgbClr val="000000"/>
              </a:solidFill>
              <a:latin typeface="Arial"/>
              <a:ea typeface="Arial"/>
              <a:cs typeface="Arial"/>
              <a:sym typeface="Arial"/>
            </a:endParaRPr>
          </a:p>
        </p:txBody>
      </p:sp>
      <p:grpSp>
        <p:nvGrpSpPr>
          <p:cNvPr id="665" name="Google Shape;665;p8"/>
          <p:cNvGrpSpPr/>
          <p:nvPr/>
        </p:nvGrpSpPr>
        <p:grpSpPr>
          <a:xfrm rot="3614395">
            <a:off x="15642302" y="3305446"/>
            <a:ext cx="6061985" cy="513483"/>
            <a:chOff x="0" y="-38100"/>
            <a:chExt cx="3139792" cy="265958"/>
          </a:xfrm>
        </p:grpSpPr>
        <p:sp>
          <p:nvSpPr>
            <p:cNvPr id="666" name="Google Shape;666;p8"/>
            <p:cNvSpPr/>
            <p:nvPr/>
          </p:nvSpPr>
          <p:spPr>
            <a:xfrm>
              <a:off x="0" y="0"/>
              <a:ext cx="3139792" cy="227858"/>
            </a:xfrm>
            <a:custGeom>
              <a:rect b="b" l="l" r="r" t="t"/>
              <a:pathLst>
                <a:path extrusionOk="0" h="227858" w="3139792">
                  <a:moveTo>
                    <a:pt x="2936592" y="0"/>
                  </a:moveTo>
                  <a:lnTo>
                    <a:pt x="0" y="0"/>
                  </a:lnTo>
                  <a:lnTo>
                    <a:pt x="203200" y="227858"/>
                  </a:lnTo>
                  <a:lnTo>
                    <a:pt x="3139792" y="227858"/>
                  </a:lnTo>
                  <a:lnTo>
                    <a:pt x="2936592"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67" name="Google Shape;667;p8"/>
            <p:cNvSpPr txBox="1"/>
            <p:nvPr/>
          </p:nvSpPr>
          <p:spPr>
            <a:xfrm>
              <a:off x="101600" y="-38100"/>
              <a:ext cx="2936592" cy="2659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668" name="Google Shape;668;p8"/>
          <p:cNvGrpSpPr/>
          <p:nvPr/>
        </p:nvGrpSpPr>
        <p:grpSpPr>
          <a:xfrm rot="-1795536">
            <a:off x="17264793" y="-2296463"/>
            <a:ext cx="3826016" cy="3918746"/>
            <a:chOff x="0" y="-38100"/>
            <a:chExt cx="830765" cy="850900"/>
          </a:xfrm>
        </p:grpSpPr>
        <p:sp>
          <p:nvSpPr>
            <p:cNvPr id="669" name="Google Shape;669;p8"/>
            <p:cNvSpPr/>
            <p:nvPr/>
          </p:nvSpPr>
          <p:spPr>
            <a:xfrm>
              <a:off x="0" y="0"/>
              <a:ext cx="830765" cy="812800"/>
            </a:xfrm>
            <a:custGeom>
              <a:rect b="b" l="l" r="r" t="t"/>
              <a:pathLst>
                <a:path extrusionOk="0" h="812800" w="830765">
                  <a:moveTo>
                    <a:pt x="0" y="0"/>
                  </a:moveTo>
                  <a:lnTo>
                    <a:pt x="830765" y="0"/>
                  </a:lnTo>
                  <a:lnTo>
                    <a:pt x="830765" y="812800"/>
                  </a:lnTo>
                  <a:lnTo>
                    <a:pt x="0" y="81280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70" name="Google Shape;670;p8"/>
            <p:cNvSpPr txBox="1"/>
            <p:nvPr/>
          </p:nvSpPr>
          <p:spPr>
            <a:xfrm>
              <a:off x="0" y="-38100"/>
              <a:ext cx="830765"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671" name="Google Shape;671;p8"/>
          <p:cNvGrpSpPr/>
          <p:nvPr/>
        </p:nvGrpSpPr>
        <p:grpSpPr>
          <a:xfrm rot="3614395">
            <a:off x="14299283" y="1425182"/>
            <a:ext cx="7586069" cy="513483"/>
            <a:chOff x="0" y="-38100"/>
            <a:chExt cx="3929188" cy="265958"/>
          </a:xfrm>
        </p:grpSpPr>
        <p:sp>
          <p:nvSpPr>
            <p:cNvPr id="672" name="Google Shape;672;p8"/>
            <p:cNvSpPr/>
            <p:nvPr/>
          </p:nvSpPr>
          <p:spPr>
            <a:xfrm>
              <a:off x="0" y="0"/>
              <a:ext cx="3929188" cy="227858"/>
            </a:xfrm>
            <a:custGeom>
              <a:rect b="b" l="l" r="r" t="t"/>
              <a:pathLst>
                <a:path extrusionOk="0" h="227858" w="3929188">
                  <a:moveTo>
                    <a:pt x="3725988" y="0"/>
                  </a:moveTo>
                  <a:lnTo>
                    <a:pt x="0" y="0"/>
                  </a:lnTo>
                  <a:lnTo>
                    <a:pt x="203200" y="227858"/>
                  </a:lnTo>
                  <a:lnTo>
                    <a:pt x="3929188" y="227858"/>
                  </a:lnTo>
                  <a:lnTo>
                    <a:pt x="3725988"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73" name="Google Shape;673;p8"/>
            <p:cNvSpPr txBox="1"/>
            <p:nvPr/>
          </p:nvSpPr>
          <p:spPr>
            <a:xfrm>
              <a:off x="101600" y="-38100"/>
              <a:ext cx="3725988" cy="2659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674" name="Google Shape;674;p8"/>
          <p:cNvGrpSpPr/>
          <p:nvPr/>
        </p:nvGrpSpPr>
        <p:grpSpPr>
          <a:xfrm rot="-3617512">
            <a:off x="-2915556" y="-2343702"/>
            <a:ext cx="3826016" cy="3918746"/>
            <a:chOff x="0" y="-38100"/>
            <a:chExt cx="830765" cy="850900"/>
          </a:xfrm>
        </p:grpSpPr>
        <p:sp>
          <p:nvSpPr>
            <p:cNvPr id="675" name="Google Shape;675;p8"/>
            <p:cNvSpPr/>
            <p:nvPr/>
          </p:nvSpPr>
          <p:spPr>
            <a:xfrm>
              <a:off x="0" y="0"/>
              <a:ext cx="830765" cy="812800"/>
            </a:xfrm>
            <a:custGeom>
              <a:rect b="b" l="l" r="r" t="t"/>
              <a:pathLst>
                <a:path extrusionOk="0" h="812800" w="830765">
                  <a:moveTo>
                    <a:pt x="0" y="0"/>
                  </a:moveTo>
                  <a:lnTo>
                    <a:pt x="830765" y="0"/>
                  </a:lnTo>
                  <a:lnTo>
                    <a:pt x="830765" y="812800"/>
                  </a:lnTo>
                  <a:lnTo>
                    <a:pt x="0" y="81280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76" name="Google Shape;676;p8"/>
            <p:cNvSpPr txBox="1"/>
            <p:nvPr/>
          </p:nvSpPr>
          <p:spPr>
            <a:xfrm>
              <a:off x="0" y="-38100"/>
              <a:ext cx="830765"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677" name="Google Shape;677;p8"/>
          <p:cNvGrpSpPr/>
          <p:nvPr/>
        </p:nvGrpSpPr>
        <p:grpSpPr>
          <a:xfrm rot="7182689">
            <a:off x="-2426083" y="2756573"/>
            <a:ext cx="4800043" cy="527422"/>
            <a:chOff x="0" y="-38100"/>
            <a:chExt cx="2357911" cy="259084"/>
          </a:xfrm>
        </p:grpSpPr>
        <p:sp>
          <p:nvSpPr>
            <p:cNvPr id="678" name="Google Shape;678;p8"/>
            <p:cNvSpPr/>
            <p:nvPr/>
          </p:nvSpPr>
          <p:spPr>
            <a:xfrm>
              <a:off x="0" y="0"/>
              <a:ext cx="2357911" cy="220984"/>
            </a:xfrm>
            <a:custGeom>
              <a:rect b="b" l="l" r="r" t="t"/>
              <a:pathLst>
                <a:path extrusionOk="0" h="220984" w="2357911">
                  <a:moveTo>
                    <a:pt x="203200" y="0"/>
                  </a:moveTo>
                  <a:lnTo>
                    <a:pt x="2357911" y="0"/>
                  </a:lnTo>
                  <a:lnTo>
                    <a:pt x="2154711" y="220984"/>
                  </a:lnTo>
                  <a:lnTo>
                    <a:pt x="0" y="220984"/>
                  </a:lnTo>
                  <a:lnTo>
                    <a:pt x="203200"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79" name="Google Shape;679;p8"/>
            <p:cNvSpPr txBox="1"/>
            <p:nvPr/>
          </p:nvSpPr>
          <p:spPr>
            <a:xfrm>
              <a:off x="101600" y="-38100"/>
              <a:ext cx="2154711" cy="25908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680" name="Google Shape;680;p8"/>
          <p:cNvGrpSpPr/>
          <p:nvPr/>
        </p:nvGrpSpPr>
        <p:grpSpPr>
          <a:xfrm rot="7182689">
            <a:off x="-3458157" y="1398188"/>
            <a:ext cx="7451061" cy="503974"/>
            <a:chOff x="0" y="-38100"/>
            <a:chExt cx="3830457" cy="259084"/>
          </a:xfrm>
        </p:grpSpPr>
        <p:sp>
          <p:nvSpPr>
            <p:cNvPr id="681" name="Google Shape;681;p8"/>
            <p:cNvSpPr/>
            <p:nvPr/>
          </p:nvSpPr>
          <p:spPr>
            <a:xfrm>
              <a:off x="0" y="0"/>
              <a:ext cx="3830457" cy="220984"/>
            </a:xfrm>
            <a:custGeom>
              <a:rect b="b" l="l" r="r" t="t"/>
              <a:pathLst>
                <a:path extrusionOk="0" h="220984" w="3830457">
                  <a:moveTo>
                    <a:pt x="203200" y="0"/>
                  </a:moveTo>
                  <a:lnTo>
                    <a:pt x="3830457" y="0"/>
                  </a:lnTo>
                  <a:lnTo>
                    <a:pt x="3627257" y="220984"/>
                  </a:lnTo>
                  <a:lnTo>
                    <a:pt x="0" y="220984"/>
                  </a:lnTo>
                  <a:lnTo>
                    <a:pt x="203200"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82" name="Google Shape;682;p8"/>
            <p:cNvSpPr txBox="1"/>
            <p:nvPr/>
          </p:nvSpPr>
          <p:spPr>
            <a:xfrm>
              <a:off x="101600" y="-38100"/>
              <a:ext cx="3627256" cy="25908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683" name="Google Shape;683;p8"/>
          <p:cNvSpPr txBox="1"/>
          <p:nvPr/>
        </p:nvSpPr>
        <p:spPr>
          <a:xfrm>
            <a:off x="10695922" y="1964771"/>
            <a:ext cx="7521000" cy="77454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2600"/>
              <a:buFont typeface="Arial"/>
              <a:buNone/>
            </a:pPr>
            <a:r>
              <a:rPr b="0" i="0" lang="es-ES" sz="2600" u="none" cap="none" strike="noStrike">
                <a:solidFill>
                  <a:srgbClr val="000000"/>
                </a:solidFill>
                <a:latin typeface="Poppins"/>
                <a:ea typeface="Poppins"/>
                <a:cs typeface="Poppins"/>
                <a:sym typeface="Poppins"/>
              </a:rPr>
              <a:t>Tendencias:</a:t>
            </a:r>
            <a:endParaRPr b="0" i="0" sz="1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600"/>
              <a:buFont typeface="Arial"/>
              <a:buChar char="•"/>
            </a:pPr>
            <a:r>
              <a:rPr b="0" i="0" lang="es-ES" sz="2600" u="none" cap="none" strike="noStrike">
                <a:solidFill>
                  <a:srgbClr val="000000"/>
                </a:solidFill>
                <a:latin typeface="Poppins"/>
                <a:ea typeface="Poppins"/>
                <a:cs typeface="Poppins"/>
                <a:sym typeface="Poppins"/>
              </a:rPr>
              <a:t>Crecimiento sostenido: $5.5M → $10M+</a:t>
            </a:r>
            <a:endParaRPr b="0" i="0" sz="1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600"/>
              <a:buFont typeface="Arial"/>
              <a:buChar char="•"/>
            </a:pPr>
            <a:r>
              <a:rPr b="0" i="0" lang="es-ES" sz="2600" u="none" cap="none" strike="noStrike">
                <a:solidFill>
                  <a:srgbClr val="000000"/>
                </a:solidFill>
                <a:latin typeface="Poppins"/>
                <a:ea typeface="Poppins"/>
                <a:cs typeface="Poppins"/>
                <a:sym typeface="Poppins"/>
              </a:rPr>
              <a:t>Clara tendencia alcista</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600"/>
              <a:buFont typeface="Arial"/>
              <a:buNone/>
            </a:pPr>
            <a:r>
              <a:rPr b="0" i="0" lang="es-ES" sz="2600" u="none" cap="none" strike="noStrike">
                <a:solidFill>
                  <a:srgbClr val="000000"/>
                </a:solidFill>
                <a:latin typeface="Poppins"/>
                <a:ea typeface="Poppins"/>
                <a:cs typeface="Poppins"/>
                <a:sym typeface="Poppins"/>
              </a:rPr>
              <a:t>Estacionalidad:</a:t>
            </a:r>
            <a:endParaRPr b="0" i="0" sz="1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600"/>
              <a:buFont typeface="Arial"/>
              <a:buChar char="•"/>
            </a:pPr>
            <a:r>
              <a:rPr b="0" i="0" lang="es-ES" sz="2600" u="none" cap="none" strike="noStrike">
                <a:solidFill>
                  <a:srgbClr val="000000"/>
                </a:solidFill>
                <a:latin typeface="Poppins"/>
                <a:ea typeface="Poppins"/>
                <a:cs typeface="Poppins"/>
                <a:sym typeface="Poppins"/>
              </a:rPr>
              <a:t>Picos: Nov-Dic</a:t>
            </a:r>
            <a:endParaRPr b="0" i="0" sz="1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600"/>
              <a:buFont typeface="Arial"/>
              <a:buChar char="•"/>
            </a:pPr>
            <a:r>
              <a:rPr b="0" i="0" lang="es-ES" sz="2600" u="none" cap="none" strike="noStrike">
                <a:solidFill>
                  <a:srgbClr val="000000"/>
                </a:solidFill>
                <a:latin typeface="Poppins"/>
                <a:ea typeface="Poppins"/>
                <a:cs typeface="Poppins"/>
                <a:sym typeface="Poppins"/>
              </a:rPr>
              <a:t>Valles: Ene-Feb</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600"/>
              <a:buFont typeface="Arial"/>
              <a:buNone/>
            </a:pPr>
            <a:r>
              <a:rPr b="0" i="0" lang="es-ES" sz="2600" u="none" cap="none" strike="noStrike">
                <a:solidFill>
                  <a:srgbClr val="000000"/>
                </a:solidFill>
                <a:latin typeface="Poppins"/>
                <a:ea typeface="Poppins"/>
                <a:cs typeface="Poppins"/>
                <a:sym typeface="Poppins"/>
              </a:rPr>
              <a:t>COVID &amp; Post:</a:t>
            </a:r>
            <a:endParaRPr b="0" i="0" sz="1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600"/>
              <a:buFont typeface="Arial"/>
              <a:buChar char="•"/>
            </a:pPr>
            <a:r>
              <a:rPr b="0" i="0" lang="es-ES" sz="2600" u="none" cap="none" strike="noStrike">
                <a:solidFill>
                  <a:srgbClr val="000000"/>
                </a:solidFill>
                <a:latin typeface="Poppins"/>
                <a:ea typeface="Poppins"/>
                <a:cs typeface="Poppins"/>
                <a:sym typeface="Poppins"/>
              </a:rPr>
              <a:t>Caída inicial 2020</a:t>
            </a:r>
            <a:endParaRPr b="0" i="0" sz="1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600"/>
              <a:buFont typeface="Arial"/>
              <a:buChar char="•"/>
            </a:pPr>
            <a:r>
              <a:rPr b="0" i="0" lang="es-ES" sz="2600" u="none" cap="none" strike="noStrike">
                <a:solidFill>
                  <a:srgbClr val="000000"/>
                </a:solidFill>
                <a:latin typeface="Poppins"/>
                <a:ea typeface="Poppins"/>
                <a:cs typeface="Poppins"/>
                <a:sym typeface="Poppins"/>
              </a:rPr>
              <a:t>Recuperación rápida</a:t>
            </a:r>
            <a:endParaRPr b="0" i="0" sz="1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600"/>
              <a:buFont typeface="Arial"/>
              <a:buChar char="•"/>
            </a:pPr>
            <a:r>
              <a:rPr b="0" i="0" lang="es-ES" sz="2600" u="none" cap="none" strike="noStrike">
                <a:solidFill>
                  <a:srgbClr val="000000"/>
                </a:solidFill>
                <a:latin typeface="Poppins"/>
                <a:ea typeface="Poppins"/>
                <a:cs typeface="Poppins"/>
                <a:sym typeface="Poppins"/>
              </a:rPr>
              <a:t>Crecimiento acelerado posterior</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600"/>
              <a:buFont typeface="Arial"/>
              <a:buNone/>
            </a:pPr>
            <a:r>
              <a:rPr b="0" i="0" lang="es-ES" sz="2600" u="none" cap="none" strike="noStrike">
                <a:solidFill>
                  <a:srgbClr val="000000"/>
                </a:solidFill>
                <a:latin typeface="Poppins"/>
                <a:ea typeface="Poppins"/>
                <a:cs typeface="Poppins"/>
                <a:sym typeface="Poppins"/>
              </a:rPr>
              <a:t>Volatilidad:</a:t>
            </a:r>
            <a:endParaRPr b="0" i="0" sz="1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600"/>
              <a:buFont typeface="Arial"/>
              <a:buChar char="•"/>
            </a:pPr>
            <a:r>
              <a:rPr b="0" i="0" lang="es-ES" sz="2600" u="none" cap="none" strike="noStrike">
                <a:solidFill>
                  <a:srgbClr val="000000"/>
                </a:solidFill>
                <a:latin typeface="Poppins"/>
                <a:ea typeface="Poppins"/>
                <a:cs typeface="Poppins"/>
                <a:sym typeface="Poppins"/>
              </a:rPr>
              <a:t>Aumenta en últimos años</a:t>
            </a:r>
            <a:endParaRPr b="0" i="0" sz="1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600"/>
              <a:buFont typeface="Arial"/>
              <a:buChar char="•"/>
            </a:pPr>
            <a:r>
              <a:rPr b="0" i="0" lang="es-ES" sz="2600" u="none" cap="none" strike="noStrike">
                <a:solidFill>
                  <a:srgbClr val="000000"/>
                </a:solidFill>
                <a:latin typeface="Poppins"/>
                <a:ea typeface="Poppins"/>
                <a:cs typeface="Poppins"/>
                <a:sym typeface="Poppins"/>
              </a:rPr>
              <a:t>Mayores fluctuaciones 2021-2022</a:t>
            </a:r>
            <a:endParaRPr b="0" i="0" sz="1400" u="none" cap="none" strike="noStrike">
              <a:solidFill>
                <a:srgbClr val="000000"/>
              </a:solidFill>
              <a:latin typeface="Arial"/>
              <a:ea typeface="Arial"/>
              <a:cs typeface="Arial"/>
              <a:sym typeface="Arial"/>
            </a:endParaRPr>
          </a:p>
        </p:txBody>
      </p:sp>
      <p:pic>
        <p:nvPicPr>
          <p:cNvPr id="684" name="Google Shape;684;p8"/>
          <p:cNvPicPr preferRelativeResize="0"/>
          <p:nvPr/>
        </p:nvPicPr>
        <p:blipFill rotWithShape="1">
          <a:blip r:embed="rId4">
            <a:alphaModFix/>
          </a:blip>
          <a:srcRect b="0" l="0" r="0" t="0"/>
          <a:stretch/>
        </p:blipFill>
        <p:spPr>
          <a:xfrm>
            <a:off x="551115" y="2358732"/>
            <a:ext cx="9627648" cy="668454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9"/>
          <p:cNvSpPr/>
          <p:nvPr/>
        </p:nvSpPr>
        <p:spPr>
          <a:xfrm>
            <a:off x="2986321" y="3835592"/>
            <a:ext cx="1096897" cy="1044794"/>
          </a:xfrm>
          <a:custGeom>
            <a:rect b="b" l="l" r="r" t="t"/>
            <a:pathLst>
              <a:path extrusionOk="0" h="1044794" w="1096897">
                <a:moveTo>
                  <a:pt x="0" y="0"/>
                </a:moveTo>
                <a:lnTo>
                  <a:pt x="1096897" y="0"/>
                </a:lnTo>
                <a:lnTo>
                  <a:pt x="1096897" y="1044795"/>
                </a:lnTo>
                <a:lnTo>
                  <a:pt x="0" y="104479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90" name="Google Shape;690;p9"/>
          <p:cNvSpPr txBox="1"/>
          <p:nvPr/>
        </p:nvSpPr>
        <p:spPr>
          <a:xfrm>
            <a:off x="3493775" y="969310"/>
            <a:ext cx="11975718" cy="666849"/>
          </a:xfrm>
          <a:prstGeom prst="rect">
            <a:avLst/>
          </a:prstGeom>
          <a:noFill/>
          <a:ln>
            <a:noFill/>
          </a:ln>
        </p:spPr>
        <p:txBody>
          <a:bodyPr anchorCtr="0" anchor="t" bIns="0" lIns="0" spcFirstLastPara="1" rIns="0" wrap="square" tIns="0">
            <a:spAutoFit/>
          </a:bodyPr>
          <a:lstStyle/>
          <a:p>
            <a:pPr indent="0" lvl="0" marL="0" marR="0" rtl="0" algn="ctr">
              <a:lnSpc>
                <a:spcPct val="114977"/>
              </a:lnSpc>
              <a:spcBef>
                <a:spcPts val="0"/>
              </a:spcBef>
              <a:spcAft>
                <a:spcPts val="0"/>
              </a:spcAft>
              <a:buClr>
                <a:srgbClr val="000000"/>
              </a:buClr>
              <a:buSzPts val="4500"/>
              <a:buFont typeface="Arial"/>
              <a:buNone/>
            </a:pPr>
            <a:r>
              <a:rPr b="1" i="0" lang="es-ES" sz="4500" u="none" cap="none" strike="noStrike">
                <a:solidFill>
                  <a:srgbClr val="000000"/>
                </a:solidFill>
                <a:latin typeface="Poppins"/>
                <a:ea typeface="Poppins"/>
                <a:cs typeface="Poppins"/>
                <a:sym typeface="Poppins"/>
              </a:rPr>
              <a:t>Ventas por tiendas</a:t>
            </a:r>
            <a:endParaRPr b="0" i="0" sz="1400" u="none" cap="none" strike="noStrike">
              <a:solidFill>
                <a:srgbClr val="000000"/>
              </a:solidFill>
              <a:latin typeface="Arial"/>
              <a:ea typeface="Arial"/>
              <a:cs typeface="Arial"/>
              <a:sym typeface="Arial"/>
            </a:endParaRPr>
          </a:p>
        </p:txBody>
      </p:sp>
      <p:sp>
        <p:nvSpPr>
          <p:cNvPr id="691" name="Google Shape;691;p9"/>
          <p:cNvSpPr txBox="1"/>
          <p:nvPr/>
        </p:nvSpPr>
        <p:spPr>
          <a:xfrm>
            <a:off x="1077434" y="5837498"/>
            <a:ext cx="4914671" cy="457200"/>
          </a:xfrm>
          <a:prstGeom prst="rect">
            <a:avLst/>
          </a:prstGeom>
          <a:noFill/>
          <a:ln>
            <a:noFill/>
          </a:ln>
        </p:spPr>
        <p:txBody>
          <a:bodyPr anchorCtr="0" anchor="t" bIns="0" lIns="0" spcFirstLastPara="1" rIns="0" wrap="square" tIns="0">
            <a:spAutoFit/>
          </a:bodyPr>
          <a:lstStyle/>
          <a:p>
            <a:pPr indent="0" lvl="0" marL="0" marR="0" rtl="0" algn="ctr">
              <a:lnSpc>
                <a:spcPct val="115005"/>
              </a:lnSpc>
              <a:spcBef>
                <a:spcPts val="0"/>
              </a:spcBef>
              <a:spcAft>
                <a:spcPts val="0"/>
              </a:spcAft>
              <a:buClr>
                <a:srgbClr val="000000"/>
              </a:buClr>
              <a:buSzPts val="2999"/>
              <a:buFont typeface="Arial"/>
              <a:buNone/>
            </a:pPr>
            <a:r>
              <a:rPr b="1" i="0" lang="es-ES" sz="2999" u="none" cap="none" strike="noStrike">
                <a:solidFill>
                  <a:srgbClr val="FFFFFF"/>
                </a:solidFill>
                <a:latin typeface="Poppins"/>
                <a:ea typeface="Poppins"/>
                <a:cs typeface="Poppins"/>
                <a:sym typeface="Poppins"/>
              </a:rPr>
              <a:t>Data-driven Decisions</a:t>
            </a:r>
            <a:endParaRPr b="0" i="0" sz="1400" u="none" cap="none" strike="noStrike">
              <a:solidFill>
                <a:srgbClr val="000000"/>
              </a:solidFill>
              <a:latin typeface="Arial"/>
              <a:ea typeface="Arial"/>
              <a:cs typeface="Arial"/>
              <a:sym typeface="Arial"/>
            </a:endParaRPr>
          </a:p>
        </p:txBody>
      </p:sp>
      <p:sp>
        <p:nvSpPr>
          <p:cNvPr id="692" name="Google Shape;692;p9"/>
          <p:cNvSpPr txBox="1"/>
          <p:nvPr/>
        </p:nvSpPr>
        <p:spPr>
          <a:xfrm>
            <a:off x="13292672" y="5837498"/>
            <a:ext cx="2912965" cy="457200"/>
          </a:xfrm>
          <a:prstGeom prst="rect">
            <a:avLst/>
          </a:prstGeom>
          <a:noFill/>
          <a:ln>
            <a:noFill/>
          </a:ln>
        </p:spPr>
        <p:txBody>
          <a:bodyPr anchorCtr="0" anchor="t" bIns="0" lIns="0" spcFirstLastPara="1" rIns="0" wrap="square" tIns="0">
            <a:spAutoFit/>
          </a:bodyPr>
          <a:lstStyle/>
          <a:p>
            <a:pPr indent="0" lvl="0" marL="0" marR="0" rtl="0" algn="ctr">
              <a:lnSpc>
                <a:spcPct val="115005"/>
              </a:lnSpc>
              <a:spcBef>
                <a:spcPts val="0"/>
              </a:spcBef>
              <a:spcAft>
                <a:spcPts val="0"/>
              </a:spcAft>
              <a:buClr>
                <a:srgbClr val="000000"/>
              </a:buClr>
              <a:buSzPts val="2999"/>
              <a:buFont typeface="Arial"/>
              <a:buNone/>
            </a:pPr>
            <a:r>
              <a:rPr b="1" i="0" lang="es-ES" sz="2999" u="none" cap="none" strike="noStrike">
                <a:solidFill>
                  <a:srgbClr val="FFFFFF"/>
                </a:solidFill>
                <a:latin typeface="Poppins"/>
                <a:ea typeface="Poppins"/>
                <a:cs typeface="Poppins"/>
                <a:sym typeface="Poppins"/>
              </a:rPr>
              <a:t>Visualization</a:t>
            </a:r>
            <a:endParaRPr b="0" i="0" sz="1400" u="none" cap="none" strike="noStrike">
              <a:solidFill>
                <a:srgbClr val="000000"/>
              </a:solidFill>
              <a:latin typeface="Arial"/>
              <a:ea typeface="Arial"/>
              <a:cs typeface="Arial"/>
              <a:sym typeface="Arial"/>
            </a:endParaRPr>
          </a:p>
        </p:txBody>
      </p:sp>
      <p:grpSp>
        <p:nvGrpSpPr>
          <p:cNvPr id="693" name="Google Shape;693;p9"/>
          <p:cNvGrpSpPr/>
          <p:nvPr/>
        </p:nvGrpSpPr>
        <p:grpSpPr>
          <a:xfrm rot="3614395">
            <a:off x="15642302" y="3305446"/>
            <a:ext cx="6061985" cy="513483"/>
            <a:chOff x="0" y="-38100"/>
            <a:chExt cx="3139792" cy="265958"/>
          </a:xfrm>
        </p:grpSpPr>
        <p:sp>
          <p:nvSpPr>
            <p:cNvPr id="694" name="Google Shape;694;p9"/>
            <p:cNvSpPr/>
            <p:nvPr/>
          </p:nvSpPr>
          <p:spPr>
            <a:xfrm>
              <a:off x="0" y="0"/>
              <a:ext cx="3139792" cy="227858"/>
            </a:xfrm>
            <a:custGeom>
              <a:rect b="b" l="l" r="r" t="t"/>
              <a:pathLst>
                <a:path extrusionOk="0" h="227858" w="3139792">
                  <a:moveTo>
                    <a:pt x="2936592" y="0"/>
                  </a:moveTo>
                  <a:lnTo>
                    <a:pt x="0" y="0"/>
                  </a:lnTo>
                  <a:lnTo>
                    <a:pt x="203200" y="227858"/>
                  </a:lnTo>
                  <a:lnTo>
                    <a:pt x="3139792" y="227858"/>
                  </a:lnTo>
                  <a:lnTo>
                    <a:pt x="2936592"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95" name="Google Shape;695;p9"/>
            <p:cNvSpPr txBox="1"/>
            <p:nvPr/>
          </p:nvSpPr>
          <p:spPr>
            <a:xfrm>
              <a:off x="101600" y="-38100"/>
              <a:ext cx="2936592" cy="2659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696" name="Google Shape;696;p9"/>
          <p:cNvGrpSpPr/>
          <p:nvPr/>
        </p:nvGrpSpPr>
        <p:grpSpPr>
          <a:xfrm rot="-1795536">
            <a:off x="17264793" y="-2296463"/>
            <a:ext cx="3826016" cy="3918746"/>
            <a:chOff x="0" y="-38100"/>
            <a:chExt cx="830765" cy="850900"/>
          </a:xfrm>
        </p:grpSpPr>
        <p:sp>
          <p:nvSpPr>
            <p:cNvPr id="697" name="Google Shape;697;p9"/>
            <p:cNvSpPr/>
            <p:nvPr/>
          </p:nvSpPr>
          <p:spPr>
            <a:xfrm>
              <a:off x="0" y="0"/>
              <a:ext cx="830765" cy="812800"/>
            </a:xfrm>
            <a:custGeom>
              <a:rect b="b" l="l" r="r" t="t"/>
              <a:pathLst>
                <a:path extrusionOk="0" h="812800" w="830765">
                  <a:moveTo>
                    <a:pt x="0" y="0"/>
                  </a:moveTo>
                  <a:lnTo>
                    <a:pt x="830765" y="0"/>
                  </a:lnTo>
                  <a:lnTo>
                    <a:pt x="830765" y="812800"/>
                  </a:lnTo>
                  <a:lnTo>
                    <a:pt x="0" y="81280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98" name="Google Shape;698;p9"/>
            <p:cNvSpPr txBox="1"/>
            <p:nvPr/>
          </p:nvSpPr>
          <p:spPr>
            <a:xfrm>
              <a:off x="0" y="-38100"/>
              <a:ext cx="830765"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699" name="Google Shape;699;p9"/>
          <p:cNvGrpSpPr/>
          <p:nvPr/>
        </p:nvGrpSpPr>
        <p:grpSpPr>
          <a:xfrm rot="3614395">
            <a:off x="14299283" y="1425182"/>
            <a:ext cx="7586069" cy="513483"/>
            <a:chOff x="0" y="-38100"/>
            <a:chExt cx="3929188" cy="265958"/>
          </a:xfrm>
        </p:grpSpPr>
        <p:sp>
          <p:nvSpPr>
            <p:cNvPr id="700" name="Google Shape;700;p9"/>
            <p:cNvSpPr/>
            <p:nvPr/>
          </p:nvSpPr>
          <p:spPr>
            <a:xfrm>
              <a:off x="0" y="0"/>
              <a:ext cx="3929188" cy="227858"/>
            </a:xfrm>
            <a:custGeom>
              <a:rect b="b" l="l" r="r" t="t"/>
              <a:pathLst>
                <a:path extrusionOk="0" h="227858" w="3929188">
                  <a:moveTo>
                    <a:pt x="3725988" y="0"/>
                  </a:moveTo>
                  <a:lnTo>
                    <a:pt x="0" y="0"/>
                  </a:lnTo>
                  <a:lnTo>
                    <a:pt x="203200" y="227858"/>
                  </a:lnTo>
                  <a:lnTo>
                    <a:pt x="3929188" y="227858"/>
                  </a:lnTo>
                  <a:lnTo>
                    <a:pt x="3725988"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01" name="Google Shape;701;p9"/>
            <p:cNvSpPr txBox="1"/>
            <p:nvPr/>
          </p:nvSpPr>
          <p:spPr>
            <a:xfrm>
              <a:off x="101600" y="-38100"/>
              <a:ext cx="3725988" cy="2659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702" name="Google Shape;702;p9"/>
          <p:cNvGrpSpPr/>
          <p:nvPr/>
        </p:nvGrpSpPr>
        <p:grpSpPr>
          <a:xfrm rot="-3617512">
            <a:off x="-2915556" y="-2343702"/>
            <a:ext cx="3826016" cy="3918746"/>
            <a:chOff x="0" y="-38100"/>
            <a:chExt cx="830765" cy="850900"/>
          </a:xfrm>
        </p:grpSpPr>
        <p:sp>
          <p:nvSpPr>
            <p:cNvPr id="703" name="Google Shape;703;p9"/>
            <p:cNvSpPr/>
            <p:nvPr/>
          </p:nvSpPr>
          <p:spPr>
            <a:xfrm>
              <a:off x="0" y="0"/>
              <a:ext cx="830765" cy="812800"/>
            </a:xfrm>
            <a:custGeom>
              <a:rect b="b" l="l" r="r" t="t"/>
              <a:pathLst>
                <a:path extrusionOk="0" h="812800" w="830765">
                  <a:moveTo>
                    <a:pt x="0" y="0"/>
                  </a:moveTo>
                  <a:lnTo>
                    <a:pt x="830765" y="0"/>
                  </a:lnTo>
                  <a:lnTo>
                    <a:pt x="830765" y="812800"/>
                  </a:lnTo>
                  <a:lnTo>
                    <a:pt x="0" y="81280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04" name="Google Shape;704;p9"/>
            <p:cNvSpPr txBox="1"/>
            <p:nvPr/>
          </p:nvSpPr>
          <p:spPr>
            <a:xfrm>
              <a:off x="0" y="-38100"/>
              <a:ext cx="830765"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id="705" name="Google Shape;705;p9"/>
          <p:cNvPicPr preferRelativeResize="0"/>
          <p:nvPr/>
        </p:nvPicPr>
        <p:blipFill rotWithShape="1">
          <a:blip r:embed="rId4">
            <a:alphaModFix/>
          </a:blip>
          <a:srcRect b="0" l="0" r="0" t="0"/>
          <a:stretch/>
        </p:blipFill>
        <p:spPr>
          <a:xfrm>
            <a:off x="353353" y="2138331"/>
            <a:ext cx="9483345" cy="7601087"/>
          </a:xfrm>
          <a:prstGeom prst="rect">
            <a:avLst/>
          </a:prstGeom>
          <a:noFill/>
          <a:ln>
            <a:noFill/>
          </a:ln>
        </p:spPr>
      </p:pic>
      <p:grpSp>
        <p:nvGrpSpPr>
          <p:cNvPr id="706" name="Google Shape;706;p9"/>
          <p:cNvGrpSpPr/>
          <p:nvPr/>
        </p:nvGrpSpPr>
        <p:grpSpPr>
          <a:xfrm rot="7182689">
            <a:off x="-2426083" y="2756573"/>
            <a:ext cx="4800043" cy="527422"/>
            <a:chOff x="0" y="-38100"/>
            <a:chExt cx="2357911" cy="259084"/>
          </a:xfrm>
        </p:grpSpPr>
        <p:sp>
          <p:nvSpPr>
            <p:cNvPr id="707" name="Google Shape;707;p9"/>
            <p:cNvSpPr/>
            <p:nvPr/>
          </p:nvSpPr>
          <p:spPr>
            <a:xfrm>
              <a:off x="0" y="0"/>
              <a:ext cx="2357911" cy="220984"/>
            </a:xfrm>
            <a:custGeom>
              <a:rect b="b" l="l" r="r" t="t"/>
              <a:pathLst>
                <a:path extrusionOk="0" h="220984" w="2357911">
                  <a:moveTo>
                    <a:pt x="203200" y="0"/>
                  </a:moveTo>
                  <a:lnTo>
                    <a:pt x="2357911" y="0"/>
                  </a:lnTo>
                  <a:lnTo>
                    <a:pt x="2154711" y="220984"/>
                  </a:lnTo>
                  <a:lnTo>
                    <a:pt x="0" y="220984"/>
                  </a:lnTo>
                  <a:lnTo>
                    <a:pt x="203200"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08" name="Google Shape;708;p9"/>
            <p:cNvSpPr txBox="1"/>
            <p:nvPr/>
          </p:nvSpPr>
          <p:spPr>
            <a:xfrm>
              <a:off x="101600" y="-38100"/>
              <a:ext cx="2154711" cy="25908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709" name="Google Shape;709;p9"/>
          <p:cNvGrpSpPr/>
          <p:nvPr/>
        </p:nvGrpSpPr>
        <p:grpSpPr>
          <a:xfrm rot="7182689">
            <a:off x="-3458157" y="1398188"/>
            <a:ext cx="7451061" cy="503974"/>
            <a:chOff x="0" y="-38100"/>
            <a:chExt cx="3830457" cy="259084"/>
          </a:xfrm>
        </p:grpSpPr>
        <p:sp>
          <p:nvSpPr>
            <p:cNvPr id="710" name="Google Shape;710;p9"/>
            <p:cNvSpPr/>
            <p:nvPr/>
          </p:nvSpPr>
          <p:spPr>
            <a:xfrm>
              <a:off x="0" y="0"/>
              <a:ext cx="3830457" cy="220984"/>
            </a:xfrm>
            <a:custGeom>
              <a:rect b="b" l="l" r="r" t="t"/>
              <a:pathLst>
                <a:path extrusionOk="0" h="220984" w="3830457">
                  <a:moveTo>
                    <a:pt x="203200" y="0"/>
                  </a:moveTo>
                  <a:lnTo>
                    <a:pt x="3830457" y="0"/>
                  </a:lnTo>
                  <a:lnTo>
                    <a:pt x="3627257" y="220984"/>
                  </a:lnTo>
                  <a:lnTo>
                    <a:pt x="0" y="220984"/>
                  </a:lnTo>
                  <a:lnTo>
                    <a:pt x="203200"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11" name="Google Shape;711;p9"/>
            <p:cNvSpPr txBox="1"/>
            <p:nvPr/>
          </p:nvSpPr>
          <p:spPr>
            <a:xfrm>
              <a:off x="101600" y="-38100"/>
              <a:ext cx="3627256" cy="25908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712" name="Google Shape;712;p9"/>
          <p:cNvSpPr txBox="1"/>
          <p:nvPr/>
        </p:nvSpPr>
        <p:spPr>
          <a:xfrm>
            <a:off x="10067163" y="2945594"/>
            <a:ext cx="7535038" cy="5693866"/>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600"/>
              <a:buFont typeface="Calibri"/>
              <a:buAutoNum type="arabicPeriod"/>
            </a:pPr>
            <a:r>
              <a:rPr b="1" i="0" lang="es-ES" sz="2600" u="none" cap="none" strike="noStrike">
                <a:solidFill>
                  <a:schemeClr val="dk1"/>
                </a:solidFill>
                <a:latin typeface="Poppins"/>
                <a:ea typeface="Poppins"/>
                <a:cs typeface="Poppins"/>
                <a:sym typeface="Poppins"/>
              </a:rPr>
              <a:t>Dominancia del Mercado:</a:t>
            </a:r>
            <a:endParaRPr b="0" i="0" sz="2600" u="none" cap="none" strike="noStrike">
              <a:solidFill>
                <a:schemeClr val="dk1"/>
              </a:solidFill>
              <a:latin typeface="Poppins"/>
              <a:ea typeface="Poppins"/>
              <a:cs typeface="Poppins"/>
              <a:sym typeface="Poppins"/>
            </a:endParaRPr>
          </a:p>
          <a:p>
            <a:pPr indent="-457200" lvl="0" marL="457200" marR="0" rtl="0" algn="just">
              <a:lnSpc>
                <a:spcPct val="100000"/>
              </a:lnSpc>
              <a:spcBef>
                <a:spcPts val="0"/>
              </a:spcBef>
              <a:spcAft>
                <a:spcPts val="0"/>
              </a:spcAft>
              <a:buClr>
                <a:schemeClr val="dk1"/>
              </a:buClr>
              <a:buSzPts val="2600"/>
              <a:buFont typeface="Arial"/>
              <a:buChar char="•"/>
            </a:pPr>
            <a:r>
              <a:rPr b="0" i="0" lang="es-ES" sz="2600" u="none" cap="none" strike="noStrike">
                <a:solidFill>
                  <a:schemeClr val="dk1"/>
                </a:solidFill>
                <a:latin typeface="Poppins"/>
                <a:ea typeface="Poppins"/>
                <a:cs typeface="Poppins"/>
                <a:sym typeface="Poppins"/>
              </a:rPr>
              <a:t>Dos tiendas (HY-VEE #3 y CENTRAL CITY 2) lideran claramente con ventas sobre $40M cada una</a:t>
            </a:r>
            <a:endParaRPr b="0" i="0" sz="1400" u="none" cap="none" strike="noStrike">
              <a:solidFill>
                <a:srgbClr val="000000"/>
              </a:solidFill>
              <a:latin typeface="Arial"/>
              <a:ea typeface="Arial"/>
              <a:cs typeface="Arial"/>
              <a:sym typeface="Arial"/>
            </a:endParaRPr>
          </a:p>
          <a:p>
            <a:pPr indent="-457200" lvl="0" marL="457200" marR="0" rtl="0" algn="just">
              <a:lnSpc>
                <a:spcPct val="100000"/>
              </a:lnSpc>
              <a:spcBef>
                <a:spcPts val="0"/>
              </a:spcBef>
              <a:spcAft>
                <a:spcPts val="0"/>
              </a:spcAft>
              <a:buClr>
                <a:schemeClr val="dk1"/>
              </a:buClr>
              <a:buSzPts val="2600"/>
              <a:buFont typeface="Arial"/>
              <a:buChar char="•"/>
            </a:pPr>
            <a:r>
              <a:rPr b="0" i="0" lang="es-ES" sz="2600" u="none" cap="none" strike="noStrike">
                <a:solidFill>
                  <a:schemeClr val="dk1"/>
                </a:solidFill>
                <a:latin typeface="Poppins"/>
                <a:ea typeface="Poppins"/>
                <a:cs typeface="Poppins"/>
                <a:sym typeface="Poppins"/>
              </a:rPr>
              <a:t>Existe una gran brecha entre estos líderes y el resto</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600"/>
              <a:buFont typeface="Calibri"/>
              <a:buAutoNum type="arabicPeriod" startAt="2"/>
            </a:pPr>
            <a:r>
              <a:rPr b="1" i="0" lang="es-ES" sz="2600" u="none" cap="none" strike="noStrike">
                <a:solidFill>
                  <a:schemeClr val="dk1"/>
                </a:solidFill>
                <a:latin typeface="Poppins"/>
                <a:ea typeface="Poppins"/>
                <a:cs typeface="Poppins"/>
                <a:sym typeface="Poppins"/>
              </a:rPr>
              <a:t>Presencia de Cadenas:</a:t>
            </a:r>
            <a:endParaRPr b="0" i="0" sz="2600" u="none" cap="none" strike="noStrike">
              <a:solidFill>
                <a:schemeClr val="dk1"/>
              </a:solidFill>
              <a:latin typeface="Poppins"/>
              <a:ea typeface="Poppins"/>
              <a:cs typeface="Poppins"/>
              <a:sym typeface="Poppins"/>
            </a:endParaRPr>
          </a:p>
          <a:p>
            <a:pPr indent="-457200" lvl="0" marL="457200" marR="0" rtl="0" algn="just">
              <a:lnSpc>
                <a:spcPct val="100000"/>
              </a:lnSpc>
              <a:spcBef>
                <a:spcPts val="0"/>
              </a:spcBef>
              <a:spcAft>
                <a:spcPts val="0"/>
              </a:spcAft>
              <a:buClr>
                <a:schemeClr val="dk1"/>
              </a:buClr>
              <a:buSzPts val="2600"/>
              <a:buFont typeface="Arial"/>
              <a:buChar char="•"/>
            </a:pPr>
            <a:r>
              <a:rPr b="0" i="0" lang="es-ES" sz="2600" u="none" cap="none" strike="noStrike">
                <a:solidFill>
                  <a:schemeClr val="dk1"/>
                </a:solidFill>
                <a:latin typeface="Poppins"/>
                <a:ea typeface="Poppins"/>
                <a:cs typeface="Poppins"/>
                <a:sym typeface="Poppins"/>
              </a:rPr>
              <a:t>HY-VEE es el jugador dominante con múltiples tiendas en el top 15</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600"/>
              <a:buFont typeface="Calibri"/>
              <a:buAutoNum type="arabicPeriod" startAt="3"/>
            </a:pPr>
            <a:r>
              <a:rPr b="1" i="0" lang="es-ES" sz="2600" u="none" cap="none" strike="noStrike">
                <a:solidFill>
                  <a:schemeClr val="dk1"/>
                </a:solidFill>
                <a:latin typeface="Poppins"/>
                <a:ea typeface="Poppins"/>
                <a:cs typeface="Poppins"/>
                <a:sym typeface="Poppins"/>
              </a:rPr>
              <a:t>Distribución:</a:t>
            </a:r>
            <a:endParaRPr b="0" i="0" sz="2600" u="none" cap="none" strike="noStrike">
              <a:solidFill>
                <a:schemeClr val="dk1"/>
              </a:solidFill>
              <a:latin typeface="Poppins"/>
              <a:ea typeface="Poppins"/>
              <a:cs typeface="Poppins"/>
              <a:sym typeface="Poppins"/>
            </a:endParaRPr>
          </a:p>
          <a:p>
            <a:pPr indent="-457200" lvl="0" marL="457200" marR="0" rtl="0" algn="just">
              <a:lnSpc>
                <a:spcPct val="100000"/>
              </a:lnSpc>
              <a:spcBef>
                <a:spcPts val="0"/>
              </a:spcBef>
              <a:spcAft>
                <a:spcPts val="0"/>
              </a:spcAft>
              <a:buClr>
                <a:schemeClr val="dk1"/>
              </a:buClr>
              <a:buSzPts val="2600"/>
              <a:buFont typeface="Arial"/>
              <a:buChar char="•"/>
            </a:pPr>
            <a:r>
              <a:rPr b="0" i="0" lang="es-ES" sz="2600" u="none" cap="none" strike="noStrike">
                <a:solidFill>
                  <a:schemeClr val="dk1"/>
                </a:solidFill>
                <a:latin typeface="Poppins"/>
                <a:ea typeface="Poppins"/>
                <a:cs typeface="Poppins"/>
                <a:sym typeface="Poppins"/>
              </a:rPr>
              <a:t>Después de los dos líderes, las ventas muestran una disminución gradual</a:t>
            </a:r>
            <a:endParaRPr b="0" i="0" sz="1400" u="none" cap="none" strike="noStrike">
              <a:solidFill>
                <a:srgbClr val="000000"/>
              </a:solidFill>
              <a:latin typeface="Arial"/>
              <a:ea typeface="Arial"/>
              <a:cs typeface="Arial"/>
              <a:sym typeface="Arial"/>
            </a:endParaRPr>
          </a:p>
          <a:p>
            <a:pPr indent="-457200" lvl="0" marL="457200" marR="0" rtl="0" algn="just">
              <a:lnSpc>
                <a:spcPct val="100000"/>
              </a:lnSpc>
              <a:spcBef>
                <a:spcPts val="0"/>
              </a:spcBef>
              <a:spcAft>
                <a:spcPts val="0"/>
              </a:spcAft>
              <a:buClr>
                <a:schemeClr val="dk1"/>
              </a:buClr>
              <a:buSzPts val="2600"/>
              <a:buFont typeface="Arial"/>
              <a:buChar char="•"/>
            </a:pPr>
            <a:r>
              <a:rPr b="0" i="0" lang="es-ES" sz="2600" u="none" cap="none" strike="noStrike">
                <a:solidFill>
                  <a:schemeClr val="dk1"/>
                </a:solidFill>
                <a:latin typeface="Poppins"/>
                <a:ea typeface="Poppins"/>
                <a:cs typeface="Poppins"/>
                <a:sym typeface="Poppins"/>
              </a:rPr>
              <a:t>El resto de las tiendas tienen ventas entre $5-15M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0"/>
          <p:cNvSpPr/>
          <p:nvPr/>
        </p:nvSpPr>
        <p:spPr>
          <a:xfrm>
            <a:off x="2986321" y="3835592"/>
            <a:ext cx="1096897" cy="1044794"/>
          </a:xfrm>
          <a:custGeom>
            <a:rect b="b" l="l" r="r" t="t"/>
            <a:pathLst>
              <a:path extrusionOk="0" h="1044794" w="1096897">
                <a:moveTo>
                  <a:pt x="0" y="0"/>
                </a:moveTo>
                <a:lnTo>
                  <a:pt x="1096897" y="0"/>
                </a:lnTo>
                <a:lnTo>
                  <a:pt x="1096897" y="1044795"/>
                </a:lnTo>
                <a:lnTo>
                  <a:pt x="0" y="104479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18" name="Google Shape;718;p10"/>
          <p:cNvSpPr txBox="1"/>
          <p:nvPr/>
        </p:nvSpPr>
        <p:spPr>
          <a:xfrm>
            <a:off x="3493775" y="969310"/>
            <a:ext cx="11975718" cy="1333698"/>
          </a:xfrm>
          <a:prstGeom prst="rect">
            <a:avLst/>
          </a:prstGeom>
          <a:noFill/>
          <a:ln>
            <a:noFill/>
          </a:ln>
        </p:spPr>
        <p:txBody>
          <a:bodyPr anchorCtr="0" anchor="t" bIns="0" lIns="0" spcFirstLastPara="1" rIns="0" wrap="square" tIns="0">
            <a:spAutoFit/>
          </a:bodyPr>
          <a:lstStyle/>
          <a:p>
            <a:pPr indent="0" lvl="0" marL="0" marR="0" rtl="0" algn="ctr">
              <a:lnSpc>
                <a:spcPct val="114977"/>
              </a:lnSpc>
              <a:spcBef>
                <a:spcPts val="0"/>
              </a:spcBef>
              <a:spcAft>
                <a:spcPts val="0"/>
              </a:spcAft>
              <a:buClr>
                <a:srgbClr val="000000"/>
              </a:buClr>
              <a:buSzPts val="4500"/>
              <a:buFont typeface="Arial"/>
              <a:buNone/>
            </a:pPr>
            <a:r>
              <a:rPr b="1" i="0" lang="es-ES" sz="4500" u="none" cap="none" strike="noStrike">
                <a:solidFill>
                  <a:srgbClr val="000000"/>
                </a:solidFill>
                <a:latin typeface="Poppins"/>
                <a:ea typeface="Poppins"/>
                <a:cs typeface="Poppins"/>
                <a:sym typeface="Poppins"/>
              </a:rPr>
              <a:t>Relación entre ventas y volumen de botella</a:t>
            </a:r>
            <a:endParaRPr b="0" i="0" sz="1400" u="none" cap="none" strike="noStrike">
              <a:solidFill>
                <a:srgbClr val="000000"/>
              </a:solidFill>
              <a:latin typeface="Arial"/>
              <a:ea typeface="Arial"/>
              <a:cs typeface="Arial"/>
              <a:sym typeface="Arial"/>
            </a:endParaRPr>
          </a:p>
        </p:txBody>
      </p:sp>
      <p:sp>
        <p:nvSpPr>
          <p:cNvPr id="719" name="Google Shape;719;p10"/>
          <p:cNvSpPr txBox="1"/>
          <p:nvPr/>
        </p:nvSpPr>
        <p:spPr>
          <a:xfrm>
            <a:off x="1077434" y="5837498"/>
            <a:ext cx="4914671" cy="457200"/>
          </a:xfrm>
          <a:prstGeom prst="rect">
            <a:avLst/>
          </a:prstGeom>
          <a:noFill/>
          <a:ln>
            <a:noFill/>
          </a:ln>
        </p:spPr>
        <p:txBody>
          <a:bodyPr anchorCtr="0" anchor="t" bIns="0" lIns="0" spcFirstLastPara="1" rIns="0" wrap="square" tIns="0">
            <a:spAutoFit/>
          </a:bodyPr>
          <a:lstStyle/>
          <a:p>
            <a:pPr indent="0" lvl="0" marL="0" marR="0" rtl="0" algn="ctr">
              <a:lnSpc>
                <a:spcPct val="115005"/>
              </a:lnSpc>
              <a:spcBef>
                <a:spcPts val="0"/>
              </a:spcBef>
              <a:spcAft>
                <a:spcPts val="0"/>
              </a:spcAft>
              <a:buClr>
                <a:srgbClr val="000000"/>
              </a:buClr>
              <a:buSzPts val="2999"/>
              <a:buFont typeface="Arial"/>
              <a:buNone/>
            </a:pPr>
            <a:r>
              <a:rPr b="1" i="0" lang="es-ES" sz="2999" u="none" cap="none" strike="noStrike">
                <a:solidFill>
                  <a:srgbClr val="FFFFFF"/>
                </a:solidFill>
                <a:latin typeface="Poppins"/>
                <a:ea typeface="Poppins"/>
                <a:cs typeface="Poppins"/>
                <a:sym typeface="Poppins"/>
              </a:rPr>
              <a:t>Data-driven Decisions</a:t>
            </a:r>
            <a:endParaRPr b="0" i="0" sz="1400" u="none" cap="none" strike="noStrike">
              <a:solidFill>
                <a:srgbClr val="000000"/>
              </a:solidFill>
              <a:latin typeface="Arial"/>
              <a:ea typeface="Arial"/>
              <a:cs typeface="Arial"/>
              <a:sym typeface="Arial"/>
            </a:endParaRPr>
          </a:p>
        </p:txBody>
      </p:sp>
      <p:sp>
        <p:nvSpPr>
          <p:cNvPr id="720" name="Google Shape;720;p10"/>
          <p:cNvSpPr txBox="1"/>
          <p:nvPr/>
        </p:nvSpPr>
        <p:spPr>
          <a:xfrm>
            <a:off x="13292672" y="5837498"/>
            <a:ext cx="2912965" cy="457200"/>
          </a:xfrm>
          <a:prstGeom prst="rect">
            <a:avLst/>
          </a:prstGeom>
          <a:noFill/>
          <a:ln>
            <a:noFill/>
          </a:ln>
        </p:spPr>
        <p:txBody>
          <a:bodyPr anchorCtr="0" anchor="t" bIns="0" lIns="0" spcFirstLastPara="1" rIns="0" wrap="square" tIns="0">
            <a:spAutoFit/>
          </a:bodyPr>
          <a:lstStyle/>
          <a:p>
            <a:pPr indent="0" lvl="0" marL="0" marR="0" rtl="0" algn="ctr">
              <a:lnSpc>
                <a:spcPct val="115005"/>
              </a:lnSpc>
              <a:spcBef>
                <a:spcPts val="0"/>
              </a:spcBef>
              <a:spcAft>
                <a:spcPts val="0"/>
              </a:spcAft>
              <a:buClr>
                <a:srgbClr val="000000"/>
              </a:buClr>
              <a:buSzPts val="2999"/>
              <a:buFont typeface="Arial"/>
              <a:buNone/>
            </a:pPr>
            <a:r>
              <a:rPr b="1" i="0" lang="es-ES" sz="2999" u="none" cap="none" strike="noStrike">
                <a:solidFill>
                  <a:srgbClr val="FFFFFF"/>
                </a:solidFill>
                <a:latin typeface="Poppins"/>
                <a:ea typeface="Poppins"/>
                <a:cs typeface="Poppins"/>
                <a:sym typeface="Poppins"/>
              </a:rPr>
              <a:t>Visualization</a:t>
            </a:r>
            <a:endParaRPr b="0" i="0" sz="1400" u="none" cap="none" strike="noStrike">
              <a:solidFill>
                <a:srgbClr val="000000"/>
              </a:solidFill>
              <a:latin typeface="Arial"/>
              <a:ea typeface="Arial"/>
              <a:cs typeface="Arial"/>
              <a:sym typeface="Arial"/>
            </a:endParaRPr>
          </a:p>
        </p:txBody>
      </p:sp>
      <p:grpSp>
        <p:nvGrpSpPr>
          <p:cNvPr id="721" name="Google Shape;721;p10"/>
          <p:cNvGrpSpPr/>
          <p:nvPr/>
        </p:nvGrpSpPr>
        <p:grpSpPr>
          <a:xfrm rot="3614395">
            <a:off x="15642302" y="3305446"/>
            <a:ext cx="6061985" cy="513483"/>
            <a:chOff x="0" y="-38100"/>
            <a:chExt cx="3139792" cy="265958"/>
          </a:xfrm>
        </p:grpSpPr>
        <p:sp>
          <p:nvSpPr>
            <p:cNvPr id="722" name="Google Shape;722;p10"/>
            <p:cNvSpPr/>
            <p:nvPr/>
          </p:nvSpPr>
          <p:spPr>
            <a:xfrm>
              <a:off x="0" y="0"/>
              <a:ext cx="3139792" cy="227858"/>
            </a:xfrm>
            <a:custGeom>
              <a:rect b="b" l="l" r="r" t="t"/>
              <a:pathLst>
                <a:path extrusionOk="0" h="227858" w="3139792">
                  <a:moveTo>
                    <a:pt x="2936592" y="0"/>
                  </a:moveTo>
                  <a:lnTo>
                    <a:pt x="0" y="0"/>
                  </a:lnTo>
                  <a:lnTo>
                    <a:pt x="203200" y="227858"/>
                  </a:lnTo>
                  <a:lnTo>
                    <a:pt x="3139792" y="227858"/>
                  </a:lnTo>
                  <a:lnTo>
                    <a:pt x="2936592"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23" name="Google Shape;723;p10"/>
            <p:cNvSpPr txBox="1"/>
            <p:nvPr/>
          </p:nvSpPr>
          <p:spPr>
            <a:xfrm>
              <a:off x="101600" y="-38100"/>
              <a:ext cx="2936592" cy="2659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724" name="Google Shape;724;p10"/>
          <p:cNvGrpSpPr/>
          <p:nvPr/>
        </p:nvGrpSpPr>
        <p:grpSpPr>
          <a:xfrm rot="-1795536">
            <a:off x="17264793" y="-2296463"/>
            <a:ext cx="3826016" cy="3918746"/>
            <a:chOff x="0" y="-38100"/>
            <a:chExt cx="830765" cy="850900"/>
          </a:xfrm>
        </p:grpSpPr>
        <p:sp>
          <p:nvSpPr>
            <p:cNvPr id="725" name="Google Shape;725;p10"/>
            <p:cNvSpPr/>
            <p:nvPr/>
          </p:nvSpPr>
          <p:spPr>
            <a:xfrm>
              <a:off x="0" y="0"/>
              <a:ext cx="830765" cy="812800"/>
            </a:xfrm>
            <a:custGeom>
              <a:rect b="b" l="l" r="r" t="t"/>
              <a:pathLst>
                <a:path extrusionOk="0" h="812800" w="830765">
                  <a:moveTo>
                    <a:pt x="0" y="0"/>
                  </a:moveTo>
                  <a:lnTo>
                    <a:pt x="830765" y="0"/>
                  </a:lnTo>
                  <a:lnTo>
                    <a:pt x="830765" y="812800"/>
                  </a:lnTo>
                  <a:lnTo>
                    <a:pt x="0" y="81280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26" name="Google Shape;726;p10"/>
            <p:cNvSpPr txBox="1"/>
            <p:nvPr/>
          </p:nvSpPr>
          <p:spPr>
            <a:xfrm>
              <a:off x="0" y="-38100"/>
              <a:ext cx="830765"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727" name="Google Shape;727;p10"/>
          <p:cNvGrpSpPr/>
          <p:nvPr/>
        </p:nvGrpSpPr>
        <p:grpSpPr>
          <a:xfrm rot="3614395">
            <a:off x="14299283" y="1425182"/>
            <a:ext cx="7586069" cy="513483"/>
            <a:chOff x="0" y="-38100"/>
            <a:chExt cx="3929188" cy="265958"/>
          </a:xfrm>
        </p:grpSpPr>
        <p:sp>
          <p:nvSpPr>
            <p:cNvPr id="728" name="Google Shape;728;p10"/>
            <p:cNvSpPr/>
            <p:nvPr/>
          </p:nvSpPr>
          <p:spPr>
            <a:xfrm>
              <a:off x="0" y="0"/>
              <a:ext cx="3929188" cy="227858"/>
            </a:xfrm>
            <a:custGeom>
              <a:rect b="b" l="l" r="r" t="t"/>
              <a:pathLst>
                <a:path extrusionOk="0" h="227858" w="3929188">
                  <a:moveTo>
                    <a:pt x="3725988" y="0"/>
                  </a:moveTo>
                  <a:lnTo>
                    <a:pt x="0" y="0"/>
                  </a:lnTo>
                  <a:lnTo>
                    <a:pt x="203200" y="227858"/>
                  </a:lnTo>
                  <a:lnTo>
                    <a:pt x="3929188" y="227858"/>
                  </a:lnTo>
                  <a:lnTo>
                    <a:pt x="3725988"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29" name="Google Shape;729;p10"/>
            <p:cNvSpPr txBox="1"/>
            <p:nvPr/>
          </p:nvSpPr>
          <p:spPr>
            <a:xfrm>
              <a:off x="101600" y="-38100"/>
              <a:ext cx="3725988" cy="2659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730" name="Google Shape;730;p10"/>
          <p:cNvGrpSpPr/>
          <p:nvPr/>
        </p:nvGrpSpPr>
        <p:grpSpPr>
          <a:xfrm rot="-3617512">
            <a:off x="-2915556" y="-2343702"/>
            <a:ext cx="3826016" cy="3918746"/>
            <a:chOff x="0" y="-38100"/>
            <a:chExt cx="830765" cy="850900"/>
          </a:xfrm>
        </p:grpSpPr>
        <p:sp>
          <p:nvSpPr>
            <p:cNvPr id="731" name="Google Shape;731;p10"/>
            <p:cNvSpPr/>
            <p:nvPr/>
          </p:nvSpPr>
          <p:spPr>
            <a:xfrm>
              <a:off x="0" y="0"/>
              <a:ext cx="830765" cy="812800"/>
            </a:xfrm>
            <a:custGeom>
              <a:rect b="b" l="l" r="r" t="t"/>
              <a:pathLst>
                <a:path extrusionOk="0" h="812800" w="830765">
                  <a:moveTo>
                    <a:pt x="0" y="0"/>
                  </a:moveTo>
                  <a:lnTo>
                    <a:pt x="830765" y="0"/>
                  </a:lnTo>
                  <a:lnTo>
                    <a:pt x="830765" y="812800"/>
                  </a:lnTo>
                  <a:lnTo>
                    <a:pt x="0" y="81280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32" name="Google Shape;732;p10"/>
            <p:cNvSpPr txBox="1"/>
            <p:nvPr/>
          </p:nvSpPr>
          <p:spPr>
            <a:xfrm>
              <a:off x="0" y="-38100"/>
              <a:ext cx="830765"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733" name="Google Shape;733;p10"/>
          <p:cNvGrpSpPr/>
          <p:nvPr/>
        </p:nvGrpSpPr>
        <p:grpSpPr>
          <a:xfrm rot="7182689">
            <a:off x="-2426083" y="2756573"/>
            <a:ext cx="4800043" cy="527422"/>
            <a:chOff x="0" y="-38100"/>
            <a:chExt cx="2357911" cy="259084"/>
          </a:xfrm>
        </p:grpSpPr>
        <p:sp>
          <p:nvSpPr>
            <p:cNvPr id="734" name="Google Shape;734;p10"/>
            <p:cNvSpPr/>
            <p:nvPr/>
          </p:nvSpPr>
          <p:spPr>
            <a:xfrm>
              <a:off x="0" y="0"/>
              <a:ext cx="2357911" cy="220984"/>
            </a:xfrm>
            <a:custGeom>
              <a:rect b="b" l="l" r="r" t="t"/>
              <a:pathLst>
                <a:path extrusionOk="0" h="220984" w="2357911">
                  <a:moveTo>
                    <a:pt x="203200" y="0"/>
                  </a:moveTo>
                  <a:lnTo>
                    <a:pt x="2357911" y="0"/>
                  </a:lnTo>
                  <a:lnTo>
                    <a:pt x="2154711" y="220984"/>
                  </a:lnTo>
                  <a:lnTo>
                    <a:pt x="0" y="220984"/>
                  </a:lnTo>
                  <a:lnTo>
                    <a:pt x="203200"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35" name="Google Shape;735;p10"/>
            <p:cNvSpPr txBox="1"/>
            <p:nvPr/>
          </p:nvSpPr>
          <p:spPr>
            <a:xfrm>
              <a:off x="101600" y="-38100"/>
              <a:ext cx="2154711" cy="25908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736" name="Google Shape;736;p10"/>
          <p:cNvGrpSpPr/>
          <p:nvPr/>
        </p:nvGrpSpPr>
        <p:grpSpPr>
          <a:xfrm rot="7182689">
            <a:off x="-3458157" y="1398188"/>
            <a:ext cx="7451061" cy="503974"/>
            <a:chOff x="0" y="-38100"/>
            <a:chExt cx="3830457" cy="259084"/>
          </a:xfrm>
        </p:grpSpPr>
        <p:sp>
          <p:nvSpPr>
            <p:cNvPr id="737" name="Google Shape;737;p10"/>
            <p:cNvSpPr/>
            <p:nvPr/>
          </p:nvSpPr>
          <p:spPr>
            <a:xfrm>
              <a:off x="0" y="0"/>
              <a:ext cx="3830457" cy="220984"/>
            </a:xfrm>
            <a:custGeom>
              <a:rect b="b" l="l" r="r" t="t"/>
              <a:pathLst>
                <a:path extrusionOk="0" h="220984" w="3830457">
                  <a:moveTo>
                    <a:pt x="203200" y="0"/>
                  </a:moveTo>
                  <a:lnTo>
                    <a:pt x="3830457" y="0"/>
                  </a:lnTo>
                  <a:lnTo>
                    <a:pt x="3627257" y="220984"/>
                  </a:lnTo>
                  <a:lnTo>
                    <a:pt x="0" y="220984"/>
                  </a:lnTo>
                  <a:lnTo>
                    <a:pt x="203200"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38" name="Google Shape;738;p10"/>
            <p:cNvSpPr txBox="1"/>
            <p:nvPr/>
          </p:nvSpPr>
          <p:spPr>
            <a:xfrm>
              <a:off x="101600" y="-38100"/>
              <a:ext cx="3627256" cy="25908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id="739" name="Google Shape;739;p10"/>
          <p:cNvPicPr preferRelativeResize="0"/>
          <p:nvPr/>
        </p:nvPicPr>
        <p:blipFill rotWithShape="1">
          <a:blip r:embed="rId4">
            <a:alphaModFix/>
          </a:blip>
          <a:srcRect b="0" l="0" r="0" t="0"/>
          <a:stretch/>
        </p:blipFill>
        <p:spPr>
          <a:xfrm>
            <a:off x="459775" y="2508713"/>
            <a:ext cx="10083386" cy="7206778"/>
          </a:xfrm>
          <a:prstGeom prst="rect">
            <a:avLst/>
          </a:prstGeom>
          <a:noFill/>
          <a:ln>
            <a:noFill/>
          </a:ln>
        </p:spPr>
      </p:pic>
      <p:sp>
        <p:nvSpPr>
          <p:cNvPr id="740" name="Google Shape;740;p10"/>
          <p:cNvSpPr txBox="1"/>
          <p:nvPr/>
        </p:nvSpPr>
        <p:spPr>
          <a:xfrm>
            <a:off x="10859183" y="3006247"/>
            <a:ext cx="7198878" cy="5944961"/>
          </a:xfrm>
          <a:prstGeom prst="rect">
            <a:avLst/>
          </a:prstGeom>
          <a:noFill/>
          <a:ln>
            <a:noFill/>
          </a:ln>
        </p:spPr>
        <p:txBody>
          <a:bodyPr anchorCtr="0" anchor="t" bIns="0" lIns="0" spcFirstLastPara="1" rIns="0" wrap="square" tIns="0">
            <a:spAutoFit/>
          </a:bodyPr>
          <a:lstStyle/>
          <a:p>
            <a:pPr indent="-457200" lvl="0" marL="457200" marR="0" rtl="0" algn="l">
              <a:lnSpc>
                <a:spcPct val="150000"/>
              </a:lnSpc>
              <a:spcBef>
                <a:spcPts val="0"/>
              </a:spcBef>
              <a:spcAft>
                <a:spcPts val="0"/>
              </a:spcAft>
              <a:buClr>
                <a:srgbClr val="000000"/>
              </a:buClr>
              <a:buSzPts val="2600"/>
              <a:buFont typeface="Arial"/>
              <a:buChar char="•"/>
            </a:pPr>
            <a:r>
              <a:rPr b="0" i="0" lang="es-ES" sz="2600" u="none" cap="none" strike="noStrike">
                <a:solidFill>
                  <a:srgbClr val="000000"/>
                </a:solidFill>
                <a:latin typeface="Poppins"/>
                <a:ea typeface="Poppins"/>
                <a:cs typeface="Poppins"/>
                <a:sym typeface="Poppins"/>
              </a:rPr>
              <a:t>Concentración mayor de ventas en botellas de 750-1000ml</a:t>
            </a:r>
            <a:endParaRPr b="0" i="0" sz="1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600"/>
              <a:buFont typeface="Arial"/>
              <a:buChar char="•"/>
            </a:pPr>
            <a:r>
              <a:rPr b="0" i="0" lang="es-ES" sz="2600" u="none" cap="none" strike="noStrike">
                <a:solidFill>
                  <a:srgbClr val="000000"/>
                </a:solidFill>
                <a:latin typeface="Poppins"/>
                <a:ea typeface="Poppins"/>
                <a:cs typeface="Poppins"/>
                <a:sym typeface="Poppins"/>
              </a:rPr>
              <a:t>Ventas más altas ($250,000) en botellas de volumen medio</a:t>
            </a:r>
            <a:endParaRPr b="0" i="0" sz="1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600"/>
              <a:buFont typeface="Arial"/>
              <a:buChar char="•"/>
            </a:pPr>
            <a:r>
              <a:rPr b="0" i="0" lang="es-ES" sz="2600" u="none" cap="none" strike="noStrike">
                <a:solidFill>
                  <a:srgbClr val="000000"/>
                </a:solidFill>
                <a:latin typeface="Poppins"/>
                <a:ea typeface="Poppins"/>
                <a:cs typeface="Poppins"/>
                <a:sym typeface="Poppins"/>
              </a:rPr>
              <a:t>Botellas grandes (&gt;3000ml) generan menos ventas</a:t>
            </a:r>
            <a:endParaRPr b="0" i="0" sz="1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600"/>
              <a:buFont typeface="Arial"/>
              <a:buChar char="•"/>
            </a:pPr>
            <a:r>
              <a:rPr b="0" i="0" lang="es-ES" sz="2600" u="none" cap="none" strike="noStrike">
                <a:solidFill>
                  <a:srgbClr val="000000"/>
                </a:solidFill>
                <a:latin typeface="Poppins"/>
                <a:ea typeface="Poppins"/>
                <a:cs typeface="Poppins"/>
                <a:sym typeface="Poppins"/>
              </a:rPr>
              <a:t>Clara preferencia del mercado por tamaños estándar.</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600"/>
              <a:buFont typeface="Arial"/>
              <a:buNone/>
            </a:pPr>
            <a:r>
              <a:rPr b="0" i="0" lang="es-ES" sz="2600" u="none" cap="none" strike="noStrike">
                <a:solidFill>
                  <a:srgbClr val="000000"/>
                </a:solidFill>
                <a:latin typeface="Poppins"/>
                <a:ea typeface="Poppins"/>
                <a:cs typeface="Poppins"/>
                <a:sym typeface="Poppins"/>
              </a:rPr>
              <a:t>El mercado prefiere botellas de tamaño medio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1"/>
          <p:cNvSpPr/>
          <p:nvPr/>
        </p:nvSpPr>
        <p:spPr>
          <a:xfrm>
            <a:off x="2986321" y="3835592"/>
            <a:ext cx="1096897" cy="1044794"/>
          </a:xfrm>
          <a:custGeom>
            <a:rect b="b" l="l" r="r" t="t"/>
            <a:pathLst>
              <a:path extrusionOk="0" h="1044794" w="1096897">
                <a:moveTo>
                  <a:pt x="0" y="0"/>
                </a:moveTo>
                <a:lnTo>
                  <a:pt x="1096897" y="0"/>
                </a:lnTo>
                <a:lnTo>
                  <a:pt x="1096897" y="1044795"/>
                </a:lnTo>
                <a:lnTo>
                  <a:pt x="0" y="104479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46" name="Google Shape;746;p11"/>
          <p:cNvSpPr txBox="1"/>
          <p:nvPr/>
        </p:nvSpPr>
        <p:spPr>
          <a:xfrm>
            <a:off x="3493775" y="969310"/>
            <a:ext cx="11975718" cy="666849"/>
          </a:xfrm>
          <a:prstGeom prst="rect">
            <a:avLst/>
          </a:prstGeom>
          <a:noFill/>
          <a:ln>
            <a:noFill/>
          </a:ln>
        </p:spPr>
        <p:txBody>
          <a:bodyPr anchorCtr="0" anchor="t" bIns="0" lIns="0" spcFirstLastPara="1" rIns="0" wrap="square" tIns="0">
            <a:spAutoFit/>
          </a:bodyPr>
          <a:lstStyle/>
          <a:p>
            <a:pPr indent="0" lvl="0" marL="0" marR="0" rtl="0" algn="ctr">
              <a:lnSpc>
                <a:spcPct val="114977"/>
              </a:lnSpc>
              <a:spcBef>
                <a:spcPts val="0"/>
              </a:spcBef>
              <a:spcAft>
                <a:spcPts val="0"/>
              </a:spcAft>
              <a:buClr>
                <a:srgbClr val="000000"/>
              </a:buClr>
              <a:buSzPts val="4500"/>
              <a:buFont typeface="Arial"/>
              <a:buNone/>
            </a:pPr>
            <a:r>
              <a:rPr b="1" i="0" lang="es-ES" sz="4500" u="none" cap="none" strike="noStrike">
                <a:solidFill>
                  <a:srgbClr val="000000"/>
                </a:solidFill>
                <a:latin typeface="Poppins"/>
                <a:ea typeface="Poppins"/>
                <a:cs typeface="Poppins"/>
                <a:sym typeface="Poppins"/>
              </a:rPr>
              <a:t>Ventas por Categoría</a:t>
            </a:r>
            <a:endParaRPr b="0" i="0" sz="1400" u="none" cap="none" strike="noStrike">
              <a:solidFill>
                <a:srgbClr val="000000"/>
              </a:solidFill>
              <a:latin typeface="Arial"/>
              <a:ea typeface="Arial"/>
              <a:cs typeface="Arial"/>
              <a:sym typeface="Arial"/>
            </a:endParaRPr>
          </a:p>
        </p:txBody>
      </p:sp>
      <p:sp>
        <p:nvSpPr>
          <p:cNvPr id="747" name="Google Shape;747;p11"/>
          <p:cNvSpPr txBox="1"/>
          <p:nvPr/>
        </p:nvSpPr>
        <p:spPr>
          <a:xfrm>
            <a:off x="1077434" y="5837498"/>
            <a:ext cx="4914671" cy="457200"/>
          </a:xfrm>
          <a:prstGeom prst="rect">
            <a:avLst/>
          </a:prstGeom>
          <a:noFill/>
          <a:ln>
            <a:noFill/>
          </a:ln>
        </p:spPr>
        <p:txBody>
          <a:bodyPr anchorCtr="0" anchor="t" bIns="0" lIns="0" spcFirstLastPara="1" rIns="0" wrap="square" tIns="0">
            <a:spAutoFit/>
          </a:bodyPr>
          <a:lstStyle/>
          <a:p>
            <a:pPr indent="0" lvl="0" marL="0" marR="0" rtl="0" algn="ctr">
              <a:lnSpc>
                <a:spcPct val="115005"/>
              </a:lnSpc>
              <a:spcBef>
                <a:spcPts val="0"/>
              </a:spcBef>
              <a:spcAft>
                <a:spcPts val="0"/>
              </a:spcAft>
              <a:buClr>
                <a:srgbClr val="000000"/>
              </a:buClr>
              <a:buSzPts val="2999"/>
              <a:buFont typeface="Arial"/>
              <a:buNone/>
            </a:pPr>
            <a:r>
              <a:rPr b="1" i="0" lang="es-ES" sz="2999" u="none" cap="none" strike="noStrike">
                <a:solidFill>
                  <a:srgbClr val="FFFFFF"/>
                </a:solidFill>
                <a:latin typeface="Poppins"/>
                <a:ea typeface="Poppins"/>
                <a:cs typeface="Poppins"/>
                <a:sym typeface="Poppins"/>
              </a:rPr>
              <a:t>Data-driven Decisions</a:t>
            </a:r>
            <a:endParaRPr b="0" i="0" sz="1400" u="none" cap="none" strike="noStrike">
              <a:solidFill>
                <a:srgbClr val="000000"/>
              </a:solidFill>
              <a:latin typeface="Arial"/>
              <a:ea typeface="Arial"/>
              <a:cs typeface="Arial"/>
              <a:sym typeface="Arial"/>
            </a:endParaRPr>
          </a:p>
        </p:txBody>
      </p:sp>
      <p:sp>
        <p:nvSpPr>
          <p:cNvPr id="748" name="Google Shape;748;p11"/>
          <p:cNvSpPr txBox="1"/>
          <p:nvPr/>
        </p:nvSpPr>
        <p:spPr>
          <a:xfrm>
            <a:off x="13292672" y="5837498"/>
            <a:ext cx="2912965" cy="457200"/>
          </a:xfrm>
          <a:prstGeom prst="rect">
            <a:avLst/>
          </a:prstGeom>
          <a:noFill/>
          <a:ln>
            <a:noFill/>
          </a:ln>
        </p:spPr>
        <p:txBody>
          <a:bodyPr anchorCtr="0" anchor="t" bIns="0" lIns="0" spcFirstLastPara="1" rIns="0" wrap="square" tIns="0">
            <a:spAutoFit/>
          </a:bodyPr>
          <a:lstStyle/>
          <a:p>
            <a:pPr indent="0" lvl="0" marL="0" marR="0" rtl="0" algn="ctr">
              <a:lnSpc>
                <a:spcPct val="115005"/>
              </a:lnSpc>
              <a:spcBef>
                <a:spcPts val="0"/>
              </a:spcBef>
              <a:spcAft>
                <a:spcPts val="0"/>
              </a:spcAft>
              <a:buClr>
                <a:srgbClr val="000000"/>
              </a:buClr>
              <a:buSzPts val="2999"/>
              <a:buFont typeface="Arial"/>
              <a:buNone/>
            </a:pPr>
            <a:r>
              <a:rPr b="1" i="0" lang="es-ES" sz="2999" u="none" cap="none" strike="noStrike">
                <a:solidFill>
                  <a:srgbClr val="FFFFFF"/>
                </a:solidFill>
                <a:latin typeface="Poppins"/>
                <a:ea typeface="Poppins"/>
                <a:cs typeface="Poppins"/>
                <a:sym typeface="Poppins"/>
              </a:rPr>
              <a:t>Visualization</a:t>
            </a:r>
            <a:endParaRPr b="0" i="0" sz="1400" u="none" cap="none" strike="noStrike">
              <a:solidFill>
                <a:srgbClr val="000000"/>
              </a:solidFill>
              <a:latin typeface="Arial"/>
              <a:ea typeface="Arial"/>
              <a:cs typeface="Arial"/>
              <a:sym typeface="Arial"/>
            </a:endParaRPr>
          </a:p>
        </p:txBody>
      </p:sp>
      <p:grpSp>
        <p:nvGrpSpPr>
          <p:cNvPr id="749" name="Google Shape;749;p11"/>
          <p:cNvGrpSpPr/>
          <p:nvPr/>
        </p:nvGrpSpPr>
        <p:grpSpPr>
          <a:xfrm rot="3614395">
            <a:off x="15642302" y="3305446"/>
            <a:ext cx="6061985" cy="513483"/>
            <a:chOff x="0" y="-38100"/>
            <a:chExt cx="3139792" cy="265958"/>
          </a:xfrm>
        </p:grpSpPr>
        <p:sp>
          <p:nvSpPr>
            <p:cNvPr id="750" name="Google Shape;750;p11"/>
            <p:cNvSpPr/>
            <p:nvPr/>
          </p:nvSpPr>
          <p:spPr>
            <a:xfrm>
              <a:off x="0" y="0"/>
              <a:ext cx="3139792" cy="227858"/>
            </a:xfrm>
            <a:custGeom>
              <a:rect b="b" l="l" r="r" t="t"/>
              <a:pathLst>
                <a:path extrusionOk="0" h="227858" w="3139792">
                  <a:moveTo>
                    <a:pt x="2936592" y="0"/>
                  </a:moveTo>
                  <a:lnTo>
                    <a:pt x="0" y="0"/>
                  </a:lnTo>
                  <a:lnTo>
                    <a:pt x="203200" y="227858"/>
                  </a:lnTo>
                  <a:lnTo>
                    <a:pt x="3139792" y="227858"/>
                  </a:lnTo>
                  <a:lnTo>
                    <a:pt x="2936592"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51" name="Google Shape;751;p11"/>
            <p:cNvSpPr txBox="1"/>
            <p:nvPr/>
          </p:nvSpPr>
          <p:spPr>
            <a:xfrm>
              <a:off x="101600" y="-38100"/>
              <a:ext cx="2936592" cy="2659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752" name="Google Shape;752;p11"/>
          <p:cNvGrpSpPr/>
          <p:nvPr/>
        </p:nvGrpSpPr>
        <p:grpSpPr>
          <a:xfrm rot="-1795536">
            <a:off x="17264793" y="-2296463"/>
            <a:ext cx="3826016" cy="3918746"/>
            <a:chOff x="0" y="-38100"/>
            <a:chExt cx="830765" cy="850900"/>
          </a:xfrm>
        </p:grpSpPr>
        <p:sp>
          <p:nvSpPr>
            <p:cNvPr id="753" name="Google Shape;753;p11"/>
            <p:cNvSpPr/>
            <p:nvPr/>
          </p:nvSpPr>
          <p:spPr>
            <a:xfrm>
              <a:off x="0" y="0"/>
              <a:ext cx="830765" cy="812800"/>
            </a:xfrm>
            <a:custGeom>
              <a:rect b="b" l="l" r="r" t="t"/>
              <a:pathLst>
                <a:path extrusionOk="0" h="812800" w="830765">
                  <a:moveTo>
                    <a:pt x="0" y="0"/>
                  </a:moveTo>
                  <a:lnTo>
                    <a:pt x="830765" y="0"/>
                  </a:lnTo>
                  <a:lnTo>
                    <a:pt x="830765" y="812800"/>
                  </a:lnTo>
                  <a:lnTo>
                    <a:pt x="0" y="81280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54" name="Google Shape;754;p11"/>
            <p:cNvSpPr txBox="1"/>
            <p:nvPr/>
          </p:nvSpPr>
          <p:spPr>
            <a:xfrm>
              <a:off x="0" y="-38100"/>
              <a:ext cx="830765"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755" name="Google Shape;755;p11"/>
          <p:cNvGrpSpPr/>
          <p:nvPr/>
        </p:nvGrpSpPr>
        <p:grpSpPr>
          <a:xfrm rot="3614395">
            <a:off x="14299283" y="1425182"/>
            <a:ext cx="7586069" cy="513483"/>
            <a:chOff x="0" y="-38100"/>
            <a:chExt cx="3929188" cy="265958"/>
          </a:xfrm>
        </p:grpSpPr>
        <p:sp>
          <p:nvSpPr>
            <p:cNvPr id="756" name="Google Shape;756;p11"/>
            <p:cNvSpPr/>
            <p:nvPr/>
          </p:nvSpPr>
          <p:spPr>
            <a:xfrm>
              <a:off x="0" y="0"/>
              <a:ext cx="3929188" cy="227858"/>
            </a:xfrm>
            <a:custGeom>
              <a:rect b="b" l="l" r="r" t="t"/>
              <a:pathLst>
                <a:path extrusionOk="0" h="227858" w="3929188">
                  <a:moveTo>
                    <a:pt x="3725988" y="0"/>
                  </a:moveTo>
                  <a:lnTo>
                    <a:pt x="0" y="0"/>
                  </a:lnTo>
                  <a:lnTo>
                    <a:pt x="203200" y="227858"/>
                  </a:lnTo>
                  <a:lnTo>
                    <a:pt x="3929188" y="227858"/>
                  </a:lnTo>
                  <a:lnTo>
                    <a:pt x="3725988"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57" name="Google Shape;757;p11"/>
            <p:cNvSpPr txBox="1"/>
            <p:nvPr/>
          </p:nvSpPr>
          <p:spPr>
            <a:xfrm>
              <a:off x="101600" y="-38100"/>
              <a:ext cx="3725988" cy="2659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id="758" name="Google Shape;758;p11"/>
          <p:cNvPicPr preferRelativeResize="0"/>
          <p:nvPr/>
        </p:nvPicPr>
        <p:blipFill rotWithShape="1">
          <a:blip r:embed="rId4">
            <a:alphaModFix/>
          </a:blip>
          <a:srcRect b="0" l="0" r="0" t="0"/>
          <a:stretch/>
        </p:blipFill>
        <p:spPr>
          <a:xfrm>
            <a:off x="509573" y="2000425"/>
            <a:ext cx="10729545" cy="7762875"/>
          </a:xfrm>
          <a:prstGeom prst="rect">
            <a:avLst/>
          </a:prstGeom>
          <a:noFill/>
          <a:ln>
            <a:noFill/>
          </a:ln>
        </p:spPr>
      </p:pic>
      <p:grpSp>
        <p:nvGrpSpPr>
          <p:cNvPr id="759" name="Google Shape;759;p11"/>
          <p:cNvGrpSpPr/>
          <p:nvPr/>
        </p:nvGrpSpPr>
        <p:grpSpPr>
          <a:xfrm rot="-3617512">
            <a:off x="-2915556" y="-2343702"/>
            <a:ext cx="3826016" cy="3918746"/>
            <a:chOff x="0" y="-38100"/>
            <a:chExt cx="830765" cy="850900"/>
          </a:xfrm>
        </p:grpSpPr>
        <p:sp>
          <p:nvSpPr>
            <p:cNvPr id="760" name="Google Shape;760;p11"/>
            <p:cNvSpPr/>
            <p:nvPr/>
          </p:nvSpPr>
          <p:spPr>
            <a:xfrm>
              <a:off x="0" y="0"/>
              <a:ext cx="830765" cy="812800"/>
            </a:xfrm>
            <a:custGeom>
              <a:rect b="b" l="l" r="r" t="t"/>
              <a:pathLst>
                <a:path extrusionOk="0" h="812800" w="830765">
                  <a:moveTo>
                    <a:pt x="0" y="0"/>
                  </a:moveTo>
                  <a:lnTo>
                    <a:pt x="830765" y="0"/>
                  </a:lnTo>
                  <a:lnTo>
                    <a:pt x="830765" y="812800"/>
                  </a:lnTo>
                  <a:lnTo>
                    <a:pt x="0" y="81280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61" name="Google Shape;761;p11"/>
            <p:cNvSpPr txBox="1"/>
            <p:nvPr/>
          </p:nvSpPr>
          <p:spPr>
            <a:xfrm>
              <a:off x="0" y="-38100"/>
              <a:ext cx="830765"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762" name="Google Shape;762;p11"/>
          <p:cNvGrpSpPr/>
          <p:nvPr/>
        </p:nvGrpSpPr>
        <p:grpSpPr>
          <a:xfrm rot="7182689">
            <a:off x="-2426083" y="2756573"/>
            <a:ext cx="4800043" cy="527422"/>
            <a:chOff x="0" y="-38100"/>
            <a:chExt cx="2357911" cy="259084"/>
          </a:xfrm>
        </p:grpSpPr>
        <p:sp>
          <p:nvSpPr>
            <p:cNvPr id="763" name="Google Shape;763;p11"/>
            <p:cNvSpPr/>
            <p:nvPr/>
          </p:nvSpPr>
          <p:spPr>
            <a:xfrm>
              <a:off x="0" y="0"/>
              <a:ext cx="2357911" cy="220984"/>
            </a:xfrm>
            <a:custGeom>
              <a:rect b="b" l="l" r="r" t="t"/>
              <a:pathLst>
                <a:path extrusionOk="0" h="220984" w="2357911">
                  <a:moveTo>
                    <a:pt x="203200" y="0"/>
                  </a:moveTo>
                  <a:lnTo>
                    <a:pt x="2357911" y="0"/>
                  </a:lnTo>
                  <a:lnTo>
                    <a:pt x="2154711" y="220984"/>
                  </a:lnTo>
                  <a:lnTo>
                    <a:pt x="0" y="220984"/>
                  </a:lnTo>
                  <a:lnTo>
                    <a:pt x="203200"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64" name="Google Shape;764;p11"/>
            <p:cNvSpPr txBox="1"/>
            <p:nvPr/>
          </p:nvSpPr>
          <p:spPr>
            <a:xfrm>
              <a:off x="101600" y="-38100"/>
              <a:ext cx="2154711" cy="25908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765" name="Google Shape;765;p11"/>
          <p:cNvGrpSpPr/>
          <p:nvPr/>
        </p:nvGrpSpPr>
        <p:grpSpPr>
          <a:xfrm rot="7182689">
            <a:off x="-3458157" y="1398188"/>
            <a:ext cx="7451061" cy="503974"/>
            <a:chOff x="0" y="-38100"/>
            <a:chExt cx="3830457" cy="259084"/>
          </a:xfrm>
        </p:grpSpPr>
        <p:sp>
          <p:nvSpPr>
            <p:cNvPr id="766" name="Google Shape;766;p11"/>
            <p:cNvSpPr/>
            <p:nvPr/>
          </p:nvSpPr>
          <p:spPr>
            <a:xfrm>
              <a:off x="0" y="0"/>
              <a:ext cx="3830457" cy="220984"/>
            </a:xfrm>
            <a:custGeom>
              <a:rect b="b" l="l" r="r" t="t"/>
              <a:pathLst>
                <a:path extrusionOk="0" h="220984" w="3830457">
                  <a:moveTo>
                    <a:pt x="203200" y="0"/>
                  </a:moveTo>
                  <a:lnTo>
                    <a:pt x="3830457" y="0"/>
                  </a:lnTo>
                  <a:lnTo>
                    <a:pt x="3627257" y="220984"/>
                  </a:lnTo>
                  <a:lnTo>
                    <a:pt x="0" y="220984"/>
                  </a:lnTo>
                  <a:lnTo>
                    <a:pt x="203200"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67" name="Google Shape;767;p11"/>
            <p:cNvSpPr txBox="1"/>
            <p:nvPr/>
          </p:nvSpPr>
          <p:spPr>
            <a:xfrm>
              <a:off x="101600" y="-38100"/>
              <a:ext cx="3627256" cy="25908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768" name="Google Shape;768;p11"/>
          <p:cNvSpPr txBox="1"/>
          <p:nvPr/>
        </p:nvSpPr>
        <p:spPr>
          <a:xfrm>
            <a:off x="11759685" y="2695293"/>
            <a:ext cx="6328621" cy="60324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00"/>
              <a:buFont typeface="Arial"/>
              <a:buNone/>
            </a:pPr>
            <a:r>
              <a:rPr b="1" i="0" lang="es-ES" sz="2800" u="none" cap="none" strike="noStrike">
                <a:solidFill>
                  <a:schemeClr val="dk1"/>
                </a:solidFill>
                <a:latin typeface="Poppins"/>
                <a:ea typeface="Poppins"/>
                <a:cs typeface="Poppins"/>
                <a:sym typeface="Poppins"/>
              </a:rPr>
              <a:t>Top Categorías:</a:t>
            </a:r>
            <a:endParaRPr b="0" i="0" sz="2800" u="none" cap="none" strike="noStrike">
              <a:solidFill>
                <a:schemeClr val="dk1"/>
              </a:solidFill>
              <a:latin typeface="Poppins"/>
              <a:ea typeface="Poppins"/>
              <a:cs typeface="Poppins"/>
              <a:sym typeface="Poppins"/>
            </a:endParaRPr>
          </a:p>
          <a:p>
            <a:pPr indent="-514350" lvl="0" marL="514350" marR="0" rtl="0" algn="l">
              <a:lnSpc>
                <a:spcPct val="100000"/>
              </a:lnSpc>
              <a:spcBef>
                <a:spcPts val="0"/>
              </a:spcBef>
              <a:spcAft>
                <a:spcPts val="0"/>
              </a:spcAft>
              <a:buClr>
                <a:schemeClr val="dk1"/>
              </a:buClr>
              <a:buSzPts val="2800"/>
              <a:buFont typeface="Calibri"/>
              <a:buAutoNum type="arabicPeriod"/>
            </a:pPr>
            <a:r>
              <a:rPr b="0" i="0" lang="es-ES" sz="2800" u="none" cap="none" strike="noStrike">
                <a:solidFill>
                  <a:schemeClr val="dk1"/>
                </a:solidFill>
                <a:latin typeface="Poppins"/>
                <a:ea typeface="Poppins"/>
                <a:cs typeface="Poppins"/>
                <a:sym typeface="Poppins"/>
              </a:rPr>
              <a:t>American Vodkas (~$52M)</a:t>
            </a:r>
            <a:endParaRPr b="0" i="0" sz="1400" u="none" cap="none" strike="noStrike">
              <a:solidFill>
                <a:srgbClr val="000000"/>
              </a:solidFill>
              <a:latin typeface="Arial"/>
              <a:ea typeface="Arial"/>
              <a:cs typeface="Arial"/>
              <a:sym typeface="Arial"/>
            </a:endParaRPr>
          </a:p>
          <a:p>
            <a:pPr indent="-514350" lvl="0" marL="514350" marR="0" rtl="0" algn="l">
              <a:lnSpc>
                <a:spcPct val="100000"/>
              </a:lnSpc>
              <a:spcBef>
                <a:spcPts val="0"/>
              </a:spcBef>
              <a:spcAft>
                <a:spcPts val="0"/>
              </a:spcAft>
              <a:buClr>
                <a:schemeClr val="dk1"/>
              </a:buClr>
              <a:buSzPts val="2800"/>
              <a:buFont typeface="Calibri"/>
              <a:buAutoNum type="arabicPeriod"/>
            </a:pPr>
            <a:r>
              <a:rPr b="0" i="0" lang="es-ES" sz="2800" u="none" cap="none" strike="noStrike">
                <a:solidFill>
                  <a:schemeClr val="dk1"/>
                </a:solidFill>
                <a:latin typeface="Poppins"/>
                <a:ea typeface="Poppins"/>
                <a:cs typeface="Poppins"/>
                <a:sym typeface="Poppins"/>
              </a:rPr>
              <a:t>Straight Bourbon Whiskies (~$31M)</a:t>
            </a:r>
            <a:endParaRPr b="0" i="0" sz="1400" u="none" cap="none" strike="noStrike">
              <a:solidFill>
                <a:srgbClr val="000000"/>
              </a:solidFill>
              <a:latin typeface="Arial"/>
              <a:ea typeface="Arial"/>
              <a:cs typeface="Arial"/>
              <a:sym typeface="Arial"/>
            </a:endParaRPr>
          </a:p>
          <a:p>
            <a:pPr indent="-514350" lvl="0" marL="514350" marR="0" rtl="0" algn="l">
              <a:lnSpc>
                <a:spcPct val="100000"/>
              </a:lnSpc>
              <a:spcBef>
                <a:spcPts val="0"/>
              </a:spcBef>
              <a:spcAft>
                <a:spcPts val="0"/>
              </a:spcAft>
              <a:buClr>
                <a:schemeClr val="dk1"/>
              </a:buClr>
              <a:buSzPts val="2800"/>
              <a:buFont typeface="Calibri"/>
              <a:buAutoNum type="arabicPeriod"/>
            </a:pPr>
            <a:r>
              <a:rPr b="0" i="0" lang="es-ES" sz="2800" u="none" cap="none" strike="noStrike">
                <a:solidFill>
                  <a:schemeClr val="dk1"/>
                </a:solidFill>
                <a:latin typeface="Poppins"/>
                <a:ea typeface="Poppins"/>
                <a:cs typeface="Poppins"/>
                <a:sym typeface="Poppins"/>
              </a:rPr>
              <a:t>Canadian Whiskies (~$31M)</a:t>
            </a:r>
            <a:endParaRPr b="0" i="0" sz="1400" u="none" cap="none" strike="noStrike">
              <a:solidFill>
                <a:srgbClr val="000000"/>
              </a:solidFill>
              <a:latin typeface="Arial"/>
              <a:ea typeface="Arial"/>
              <a:cs typeface="Arial"/>
              <a:sym typeface="Arial"/>
            </a:endParaRPr>
          </a:p>
          <a:p>
            <a:pPr indent="-514350" lvl="0" marL="514350" marR="0" rtl="0" algn="l">
              <a:lnSpc>
                <a:spcPct val="100000"/>
              </a:lnSpc>
              <a:spcBef>
                <a:spcPts val="0"/>
              </a:spcBef>
              <a:spcAft>
                <a:spcPts val="0"/>
              </a:spcAft>
              <a:buClr>
                <a:schemeClr val="dk1"/>
              </a:buClr>
              <a:buSzPts val="2800"/>
              <a:buFont typeface="Calibri"/>
              <a:buAutoNum type="arabicPeriod"/>
            </a:pPr>
            <a:r>
              <a:rPr b="0" i="0" lang="es-ES" sz="2800" u="none" cap="none" strike="noStrike">
                <a:solidFill>
                  <a:schemeClr val="dk1"/>
                </a:solidFill>
                <a:latin typeface="Poppins"/>
                <a:ea typeface="Poppins"/>
                <a:cs typeface="Poppins"/>
                <a:sym typeface="Poppins"/>
              </a:rPr>
              <a:t>Tequila (~$26M)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s-ES" sz="2800" u="none" cap="none" strike="noStrike">
                <a:solidFill>
                  <a:schemeClr val="dk1"/>
                </a:solidFill>
                <a:latin typeface="Poppins"/>
                <a:ea typeface="Poppins"/>
                <a:cs typeface="Poppins"/>
                <a:sym typeface="Poppins"/>
              </a:rPr>
              <a:t>Patrones:</a:t>
            </a:r>
            <a:endParaRPr b="0" i="0" sz="2800" u="none" cap="none" strike="noStrike">
              <a:solidFill>
                <a:schemeClr val="dk1"/>
              </a:solidFill>
              <a:latin typeface="Poppins"/>
              <a:ea typeface="Poppins"/>
              <a:cs typeface="Poppins"/>
              <a:sym typeface="Poppins"/>
            </a:endParaRPr>
          </a:p>
          <a:p>
            <a:pPr indent="-457200" lvl="0" marL="457200" marR="0" rtl="0" algn="l">
              <a:lnSpc>
                <a:spcPct val="100000"/>
              </a:lnSpc>
              <a:spcBef>
                <a:spcPts val="0"/>
              </a:spcBef>
              <a:spcAft>
                <a:spcPts val="0"/>
              </a:spcAft>
              <a:buClr>
                <a:schemeClr val="dk1"/>
              </a:buClr>
              <a:buSzPts val="2800"/>
              <a:buFont typeface="Arial"/>
              <a:buChar char="•"/>
            </a:pPr>
            <a:r>
              <a:rPr b="0" i="0" lang="es-ES" sz="2800" u="none" cap="none" strike="noStrike">
                <a:solidFill>
                  <a:schemeClr val="dk1"/>
                </a:solidFill>
                <a:latin typeface="Poppins"/>
                <a:ea typeface="Poppins"/>
                <a:cs typeface="Poppins"/>
                <a:sym typeface="Poppins"/>
              </a:rPr>
              <a:t>Dominancia clara de vodka americano</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2800"/>
              <a:buFont typeface="Arial"/>
              <a:buChar char="•"/>
            </a:pPr>
            <a:r>
              <a:rPr b="0" i="0" lang="es-ES" sz="2800" u="none" cap="none" strike="noStrike">
                <a:solidFill>
                  <a:schemeClr val="dk1"/>
                </a:solidFill>
                <a:latin typeface="Poppins"/>
                <a:ea typeface="Poppins"/>
                <a:cs typeface="Poppins"/>
                <a:sym typeface="Poppins"/>
              </a:rPr>
              <a:t>Fuerte presencia de whiskies (Bourbon y Canadiense)</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2800"/>
              <a:buFont typeface="Arial"/>
              <a:buChar char="•"/>
            </a:pPr>
            <a:r>
              <a:rPr b="0" i="0" lang="es-ES" sz="2800" u="none" cap="none" strike="noStrike">
                <a:solidFill>
                  <a:schemeClr val="dk1"/>
                </a:solidFill>
                <a:latin typeface="Poppins"/>
                <a:ea typeface="Poppins"/>
                <a:cs typeface="Poppins"/>
                <a:sym typeface="Poppins"/>
              </a:rPr>
              <a:t>Gran brecha entre líderes y resto</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2800"/>
              <a:buFont typeface="Arial"/>
              <a:buChar char="•"/>
            </a:pPr>
            <a:r>
              <a:rPr b="0" i="0" lang="es-ES" sz="2800" u="none" cap="none" strike="noStrike">
                <a:solidFill>
                  <a:schemeClr val="dk1"/>
                </a:solidFill>
                <a:latin typeface="Poppins"/>
                <a:ea typeface="Poppins"/>
                <a:cs typeface="Poppins"/>
                <a:sym typeface="Poppins"/>
              </a:rPr>
              <a:t>Larga cola de categorías con ventas menores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12"/>
          <p:cNvSpPr/>
          <p:nvPr/>
        </p:nvSpPr>
        <p:spPr>
          <a:xfrm>
            <a:off x="2986321" y="3835592"/>
            <a:ext cx="1096897" cy="1044794"/>
          </a:xfrm>
          <a:custGeom>
            <a:rect b="b" l="l" r="r" t="t"/>
            <a:pathLst>
              <a:path extrusionOk="0" h="1044794" w="1096897">
                <a:moveTo>
                  <a:pt x="0" y="0"/>
                </a:moveTo>
                <a:lnTo>
                  <a:pt x="1096897" y="0"/>
                </a:lnTo>
                <a:lnTo>
                  <a:pt x="1096897" y="1044795"/>
                </a:lnTo>
                <a:lnTo>
                  <a:pt x="0" y="104479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74" name="Google Shape;774;p12"/>
          <p:cNvSpPr txBox="1"/>
          <p:nvPr/>
        </p:nvSpPr>
        <p:spPr>
          <a:xfrm>
            <a:off x="3493775" y="969310"/>
            <a:ext cx="11975718" cy="666849"/>
          </a:xfrm>
          <a:prstGeom prst="rect">
            <a:avLst/>
          </a:prstGeom>
          <a:noFill/>
          <a:ln>
            <a:noFill/>
          </a:ln>
        </p:spPr>
        <p:txBody>
          <a:bodyPr anchorCtr="0" anchor="t" bIns="0" lIns="0" spcFirstLastPara="1" rIns="0" wrap="square" tIns="0">
            <a:spAutoFit/>
          </a:bodyPr>
          <a:lstStyle/>
          <a:p>
            <a:pPr indent="0" lvl="0" marL="0" marR="0" rtl="0" algn="ctr">
              <a:lnSpc>
                <a:spcPct val="114977"/>
              </a:lnSpc>
              <a:spcBef>
                <a:spcPts val="0"/>
              </a:spcBef>
              <a:spcAft>
                <a:spcPts val="0"/>
              </a:spcAft>
              <a:buClr>
                <a:srgbClr val="000000"/>
              </a:buClr>
              <a:buSzPts val="4500"/>
              <a:buFont typeface="Arial"/>
              <a:buNone/>
            </a:pPr>
            <a:r>
              <a:rPr b="1" i="0" lang="es-ES" sz="4500" u="none" cap="none" strike="noStrike">
                <a:solidFill>
                  <a:srgbClr val="000000"/>
                </a:solidFill>
                <a:latin typeface="Poppins"/>
                <a:ea typeface="Poppins"/>
                <a:cs typeface="Poppins"/>
                <a:sym typeface="Poppins"/>
              </a:rPr>
              <a:t>Eficiencia de las ventas</a:t>
            </a:r>
            <a:endParaRPr b="0" i="0" sz="1400" u="none" cap="none" strike="noStrike">
              <a:solidFill>
                <a:srgbClr val="000000"/>
              </a:solidFill>
              <a:latin typeface="Arial"/>
              <a:ea typeface="Arial"/>
              <a:cs typeface="Arial"/>
              <a:sym typeface="Arial"/>
            </a:endParaRPr>
          </a:p>
        </p:txBody>
      </p:sp>
      <p:sp>
        <p:nvSpPr>
          <p:cNvPr id="775" name="Google Shape;775;p12"/>
          <p:cNvSpPr txBox="1"/>
          <p:nvPr/>
        </p:nvSpPr>
        <p:spPr>
          <a:xfrm>
            <a:off x="1077434" y="5837498"/>
            <a:ext cx="4914671" cy="457200"/>
          </a:xfrm>
          <a:prstGeom prst="rect">
            <a:avLst/>
          </a:prstGeom>
          <a:noFill/>
          <a:ln>
            <a:noFill/>
          </a:ln>
        </p:spPr>
        <p:txBody>
          <a:bodyPr anchorCtr="0" anchor="t" bIns="0" lIns="0" spcFirstLastPara="1" rIns="0" wrap="square" tIns="0">
            <a:spAutoFit/>
          </a:bodyPr>
          <a:lstStyle/>
          <a:p>
            <a:pPr indent="0" lvl="0" marL="0" marR="0" rtl="0" algn="ctr">
              <a:lnSpc>
                <a:spcPct val="115005"/>
              </a:lnSpc>
              <a:spcBef>
                <a:spcPts val="0"/>
              </a:spcBef>
              <a:spcAft>
                <a:spcPts val="0"/>
              </a:spcAft>
              <a:buClr>
                <a:srgbClr val="000000"/>
              </a:buClr>
              <a:buSzPts val="2999"/>
              <a:buFont typeface="Arial"/>
              <a:buNone/>
            </a:pPr>
            <a:r>
              <a:rPr b="1" i="0" lang="es-ES" sz="2999" u="none" cap="none" strike="noStrike">
                <a:solidFill>
                  <a:srgbClr val="FFFFFF"/>
                </a:solidFill>
                <a:latin typeface="Poppins"/>
                <a:ea typeface="Poppins"/>
                <a:cs typeface="Poppins"/>
                <a:sym typeface="Poppins"/>
              </a:rPr>
              <a:t>Data-driven Decisions</a:t>
            </a:r>
            <a:endParaRPr b="0" i="0" sz="1400" u="none" cap="none" strike="noStrike">
              <a:solidFill>
                <a:srgbClr val="000000"/>
              </a:solidFill>
              <a:latin typeface="Arial"/>
              <a:ea typeface="Arial"/>
              <a:cs typeface="Arial"/>
              <a:sym typeface="Arial"/>
            </a:endParaRPr>
          </a:p>
        </p:txBody>
      </p:sp>
      <p:sp>
        <p:nvSpPr>
          <p:cNvPr id="776" name="Google Shape;776;p12"/>
          <p:cNvSpPr txBox="1"/>
          <p:nvPr/>
        </p:nvSpPr>
        <p:spPr>
          <a:xfrm>
            <a:off x="13292672" y="5837498"/>
            <a:ext cx="2912965" cy="457200"/>
          </a:xfrm>
          <a:prstGeom prst="rect">
            <a:avLst/>
          </a:prstGeom>
          <a:noFill/>
          <a:ln>
            <a:noFill/>
          </a:ln>
        </p:spPr>
        <p:txBody>
          <a:bodyPr anchorCtr="0" anchor="t" bIns="0" lIns="0" spcFirstLastPara="1" rIns="0" wrap="square" tIns="0">
            <a:spAutoFit/>
          </a:bodyPr>
          <a:lstStyle/>
          <a:p>
            <a:pPr indent="0" lvl="0" marL="0" marR="0" rtl="0" algn="ctr">
              <a:lnSpc>
                <a:spcPct val="115005"/>
              </a:lnSpc>
              <a:spcBef>
                <a:spcPts val="0"/>
              </a:spcBef>
              <a:spcAft>
                <a:spcPts val="0"/>
              </a:spcAft>
              <a:buClr>
                <a:srgbClr val="000000"/>
              </a:buClr>
              <a:buSzPts val="2999"/>
              <a:buFont typeface="Arial"/>
              <a:buNone/>
            </a:pPr>
            <a:r>
              <a:rPr b="1" i="0" lang="es-ES" sz="2999" u="none" cap="none" strike="noStrike">
                <a:solidFill>
                  <a:srgbClr val="FFFFFF"/>
                </a:solidFill>
                <a:latin typeface="Poppins"/>
                <a:ea typeface="Poppins"/>
                <a:cs typeface="Poppins"/>
                <a:sym typeface="Poppins"/>
              </a:rPr>
              <a:t>Visualization</a:t>
            </a:r>
            <a:endParaRPr b="0" i="0" sz="1400" u="none" cap="none" strike="noStrike">
              <a:solidFill>
                <a:srgbClr val="000000"/>
              </a:solidFill>
              <a:latin typeface="Arial"/>
              <a:ea typeface="Arial"/>
              <a:cs typeface="Arial"/>
              <a:sym typeface="Arial"/>
            </a:endParaRPr>
          </a:p>
        </p:txBody>
      </p:sp>
      <p:grpSp>
        <p:nvGrpSpPr>
          <p:cNvPr id="777" name="Google Shape;777;p12"/>
          <p:cNvGrpSpPr/>
          <p:nvPr/>
        </p:nvGrpSpPr>
        <p:grpSpPr>
          <a:xfrm rot="3614395">
            <a:off x="15642302" y="3305446"/>
            <a:ext cx="6061985" cy="513483"/>
            <a:chOff x="0" y="-38100"/>
            <a:chExt cx="3139792" cy="265958"/>
          </a:xfrm>
        </p:grpSpPr>
        <p:sp>
          <p:nvSpPr>
            <p:cNvPr id="778" name="Google Shape;778;p12"/>
            <p:cNvSpPr/>
            <p:nvPr/>
          </p:nvSpPr>
          <p:spPr>
            <a:xfrm>
              <a:off x="0" y="0"/>
              <a:ext cx="3139792" cy="227858"/>
            </a:xfrm>
            <a:custGeom>
              <a:rect b="b" l="l" r="r" t="t"/>
              <a:pathLst>
                <a:path extrusionOk="0" h="227858" w="3139792">
                  <a:moveTo>
                    <a:pt x="2936592" y="0"/>
                  </a:moveTo>
                  <a:lnTo>
                    <a:pt x="0" y="0"/>
                  </a:lnTo>
                  <a:lnTo>
                    <a:pt x="203200" y="227858"/>
                  </a:lnTo>
                  <a:lnTo>
                    <a:pt x="3139792" y="227858"/>
                  </a:lnTo>
                  <a:lnTo>
                    <a:pt x="2936592"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79" name="Google Shape;779;p12"/>
            <p:cNvSpPr txBox="1"/>
            <p:nvPr/>
          </p:nvSpPr>
          <p:spPr>
            <a:xfrm>
              <a:off x="101600" y="-38100"/>
              <a:ext cx="2936592" cy="2659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780" name="Google Shape;780;p12"/>
          <p:cNvGrpSpPr/>
          <p:nvPr/>
        </p:nvGrpSpPr>
        <p:grpSpPr>
          <a:xfrm rot="-1795536">
            <a:off x="17264793" y="-2296463"/>
            <a:ext cx="3826016" cy="3918746"/>
            <a:chOff x="0" y="-38100"/>
            <a:chExt cx="830765" cy="850900"/>
          </a:xfrm>
        </p:grpSpPr>
        <p:sp>
          <p:nvSpPr>
            <p:cNvPr id="781" name="Google Shape;781;p12"/>
            <p:cNvSpPr/>
            <p:nvPr/>
          </p:nvSpPr>
          <p:spPr>
            <a:xfrm>
              <a:off x="0" y="0"/>
              <a:ext cx="830765" cy="812800"/>
            </a:xfrm>
            <a:custGeom>
              <a:rect b="b" l="l" r="r" t="t"/>
              <a:pathLst>
                <a:path extrusionOk="0" h="812800" w="830765">
                  <a:moveTo>
                    <a:pt x="0" y="0"/>
                  </a:moveTo>
                  <a:lnTo>
                    <a:pt x="830765" y="0"/>
                  </a:lnTo>
                  <a:lnTo>
                    <a:pt x="830765" y="812800"/>
                  </a:lnTo>
                  <a:lnTo>
                    <a:pt x="0" y="81280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82" name="Google Shape;782;p12"/>
            <p:cNvSpPr txBox="1"/>
            <p:nvPr/>
          </p:nvSpPr>
          <p:spPr>
            <a:xfrm>
              <a:off x="0" y="-38100"/>
              <a:ext cx="830765"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783" name="Google Shape;783;p12"/>
          <p:cNvGrpSpPr/>
          <p:nvPr/>
        </p:nvGrpSpPr>
        <p:grpSpPr>
          <a:xfrm rot="3614395">
            <a:off x="14299283" y="1425182"/>
            <a:ext cx="7586069" cy="513483"/>
            <a:chOff x="0" y="-38100"/>
            <a:chExt cx="3929188" cy="265958"/>
          </a:xfrm>
        </p:grpSpPr>
        <p:sp>
          <p:nvSpPr>
            <p:cNvPr id="784" name="Google Shape;784;p12"/>
            <p:cNvSpPr/>
            <p:nvPr/>
          </p:nvSpPr>
          <p:spPr>
            <a:xfrm>
              <a:off x="0" y="0"/>
              <a:ext cx="3929188" cy="227858"/>
            </a:xfrm>
            <a:custGeom>
              <a:rect b="b" l="l" r="r" t="t"/>
              <a:pathLst>
                <a:path extrusionOk="0" h="227858" w="3929188">
                  <a:moveTo>
                    <a:pt x="3725988" y="0"/>
                  </a:moveTo>
                  <a:lnTo>
                    <a:pt x="0" y="0"/>
                  </a:lnTo>
                  <a:lnTo>
                    <a:pt x="203200" y="227858"/>
                  </a:lnTo>
                  <a:lnTo>
                    <a:pt x="3929188" y="227858"/>
                  </a:lnTo>
                  <a:lnTo>
                    <a:pt x="3725988"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85" name="Google Shape;785;p12"/>
            <p:cNvSpPr txBox="1"/>
            <p:nvPr/>
          </p:nvSpPr>
          <p:spPr>
            <a:xfrm>
              <a:off x="101600" y="-38100"/>
              <a:ext cx="3725988" cy="2659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786" name="Google Shape;786;p12"/>
          <p:cNvGrpSpPr/>
          <p:nvPr/>
        </p:nvGrpSpPr>
        <p:grpSpPr>
          <a:xfrm rot="-3617512">
            <a:off x="-2915556" y="-2343702"/>
            <a:ext cx="3826016" cy="3918746"/>
            <a:chOff x="0" y="-38100"/>
            <a:chExt cx="830765" cy="850900"/>
          </a:xfrm>
        </p:grpSpPr>
        <p:sp>
          <p:nvSpPr>
            <p:cNvPr id="787" name="Google Shape;787;p12"/>
            <p:cNvSpPr/>
            <p:nvPr/>
          </p:nvSpPr>
          <p:spPr>
            <a:xfrm>
              <a:off x="0" y="0"/>
              <a:ext cx="830765" cy="812800"/>
            </a:xfrm>
            <a:custGeom>
              <a:rect b="b" l="l" r="r" t="t"/>
              <a:pathLst>
                <a:path extrusionOk="0" h="812800" w="830765">
                  <a:moveTo>
                    <a:pt x="0" y="0"/>
                  </a:moveTo>
                  <a:lnTo>
                    <a:pt x="830765" y="0"/>
                  </a:lnTo>
                  <a:lnTo>
                    <a:pt x="830765" y="812800"/>
                  </a:lnTo>
                  <a:lnTo>
                    <a:pt x="0" y="81280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88" name="Google Shape;788;p12"/>
            <p:cNvSpPr txBox="1"/>
            <p:nvPr/>
          </p:nvSpPr>
          <p:spPr>
            <a:xfrm>
              <a:off x="0" y="-38100"/>
              <a:ext cx="830765"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id="789" name="Google Shape;789;p12"/>
          <p:cNvPicPr preferRelativeResize="0"/>
          <p:nvPr/>
        </p:nvPicPr>
        <p:blipFill rotWithShape="1">
          <a:blip r:embed="rId4">
            <a:alphaModFix/>
          </a:blip>
          <a:srcRect b="0" l="0" r="0" t="0"/>
          <a:stretch/>
        </p:blipFill>
        <p:spPr>
          <a:xfrm>
            <a:off x="539147" y="2435538"/>
            <a:ext cx="9392369" cy="6803920"/>
          </a:xfrm>
          <a:prstGeom prst="rect">
            <a:avLst/>
          </a:prstGeom>
          <a:noFill/>
          <a:ln>
            <a:noFill/>
          </a:ln>
        </p:spPr>
      </p:pic>
      <p:grpSp>
        <p:nvGrpSpPr>
          <p:cNvPr id="790" name="Google Shape;790;p12"/>
          <p:cNvGrpSpPr/>
          <p:nvPr/>
        </p:nvGrpSpPr>
        <p:grpSpPr>
          <a:xfrm rot="7182689">
            <a:off x="-2426083" y="2756573"/>
            <a:ext cx="4800043" cy="527422"/>
            <a:chOff x="0" y="-38100"/>
            <a:chExt cx="2357911" cy="259084"/>
          </a:xfrm>
        </p:grpSpPr>
        <p:sp>
          <p:nvSpPr>
            <p:cNvPr id="791" name="Google Shape;791;p12"/>
            <p:cNvSpPr/>
            <p:nvPr/>
          </p:nvSpPr>
          <p:spPr>
            <a:xfrm>
              <a:off x="0" y="0"/>
              <a:ext cx="2357911" cy="220984"/>
            </a:xfrm>
            <a:custGeom>
              <a:rect b="b" l="l" r="r" t="t"/>
              <a:pathLst>
                <a:path extrusionOk="0" h="220984" w="2357911">
                  <a:moveTo>
                    <a:pt x="203200" y="0"/>
                  </a:moveTo>
                  <a:lnTo>
                    <a:pt x="2357911" y="0"/>
                  </a:lnTo>
                  <a:lnTo>
                    <a:pt x="2154711" y="220984"/>
                  </a:lnTo>
                  <a:lnTo>
                    <a:pt x="0" y="220984"/>
                  </a:lnTo>
                  <a:lnTo>
                    <a:pt x="203200"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92" name="Google Shape;792;p12"/>
            <p:cNvSpPr txBox="1"/>
            <p:nvPr/>
          </p:nvSpPr>
          <p:spPr>
            <a:xfrm>
              <a:off x="101600" y="-38100"/>
              <a:ext cx="2154711" cy="25908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793" name="Google Shape;793;p12"/>
          <p:cNvGrpSpPr/>
          <p:nvPr/>
        </p:nvGrpSpPr>
        <p:grpSpPr>
          <a:xfrm rot="7182689">
            <a:off x="-3458157" y="1398188"/>
            <a:ext cx="7451061" cy="503974"/>
            <a:chOff x="0" y="-38100"/>
            <a:chExt cx="3830457" cy="259084"/>
          </a:xfrm>
        </p:grpSpPr>
        <p:sp>
          <p:nvSpPr>
            <p:cNvPr id="794" name="Google Shape;794;p12"/>
            <p:cNvSpPr/>
            <p:nvPr/>
          </p:nvSpPr>
          <p:spPr>
            <a:xfrm>
              <a:off x="0" y="0"/>
              <a:ext cx="3830457" cy="220984"/>
            </a:xfrm>
            <a:custGeom>
              <a:rect b="b" l="l" r="r" t="t"/>
              <a:pathLst>
                <a:path extrusionOk="0" h="220984" w="3830457">
                  <a:moveTo>
                    <a:pt x="203200" y="0"/>
                  </a:moveTo>
                  <a:lnTo>
                    <a:pt x="3830457" y="0"/>
                  </a:lnTo>
                  <a:lnTo>
                    <a:pt x="3627257" y="220984"/>
                  </a:lnTo>
                  <a:lnTo>
                    <a:pt x="0" y="220984"/>
                  </a:lnTo>
                  <a:lnTo>
                    <a:pt x="203200"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95" name="Google Shape;795;p12"/>
            <p:cNvSpPr txBox="1"/>
            <p:nvPr/>
          </p:nvSpPr>
          <p:spPr>
            <a:xfrm>
              <a:off x="101600" y="-38100"/>
              <a:ext cx="3627256" cy="25908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796" name="Google Shape;796;p12"/>
          <p:cNvSpPr txBox="1"/>
          <p:nvPr/>
        </p:nvSpPr>
        <p:spPr>
          <a:xfrm>
            <a:off x="10223611" y="1959513"/>
            <a:ext cx="7829928" cy="775596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00"/>
              <a:buFont typeface="Arial"/>
              <a:buNone/>
            </a:pPr>
            <a:r>
              <a:rPr b="1" i="0" lang="es-ES" sz="2800" u="none" cap="none" strike="noStrike">
                <a:solidFill>
                  <a:schemeClr val="dk1"/>
                </a:solidFill>
                <a:latin typeface="Poppins"/>
                <a:ea typeface="Poppins"/>
                <a:cs typeface="Poppins"/>
                <a:sym typeface="Poppins"/>
              </a:rPr>
              <a:t>Patrones Principales:</a:t>
            </a:r>
            <a:endParaRPr b="0" i="0" sz="2800" u="none" cap="none" strike="noStrike">
              <a:solidFill>
                <a:schemeClr val="dk1"/>
              </a:solidFill>
              <a:latin typeface="Poppins"/>
              <a:ea typeface="Poppins"/>
              <a:cs typeface="Poppins"/>
              <a:sym typeface="Poppins"/>
            </a:endParaRPr>
          </a:p>
          <a:p>
            <a:pPr indent="-457200" lvl="0" marL="457200" marR="0" rtl="0" algn="l">
              <a:lnSpc>
                <a:spcPct val="100000"/>
              </a:lnSpc>
              <a:spcBef>
                <a:spcPts val="0"/>
              </a:spcBef>
              <a:spcAft>
                <a:spcPts val="0"/>
              </a:spcAft>
              <a:buClr>
                <a:schemeClr val="dk1"/>
              </a:buClr>
              <a:buSzPts val="2800"/>
              <a:buFont typeface="Arial"/>
              <a:buChar char="•"/>
            </a:pPr>
            <a:r>
              <a:rPr b="0" i="0" lang="es-ES" sz="2800" u="none" cap="none" strike="noStrike">
                <a:solidFill>
                  <a:schemeClr val="dk1"/>
                </a:solidFill>
                <a:latin typeface="Poppins"/>
                <a:ea typeface="Poppins"/>
                <a:cs typeface="Poppins"/>
                <a:sym typeface="Poppins"/>
              </a:rPr>
              <a:t>Mayor eficiencia en ventas bajas (0-2000 botellas)</a:t>
            </a:r>
            <a:endParaRPr b="0" i="0" sz="1400" u="none" cap="none" strike="noStrike">
              <a:solidFill>
                <a:srgbClr val="000000"/>
              </a:solidFill>
              <a:latin typeface="Poppins"/>
              <a:ea typeface="Poppins"/>
              <a:cs typeface="Poppins"/>
              <a:sym typeface="Poppins"/>
            </a:endParaRPr>
          </a:p>
          <a:p>
            <a:pPr indent="-457200" lvl="0" marL="457200" marR="0" rtl="0" algn="l">
              <a:lnSpc>
                <a:spcPct val="100000"/>
              </a:lnSpc>
              <a:spcBef>
                <a:spcPts val="0"/>
              </a:spcBef>
              <a:spcAft>
                <a:spcPts val="0"/>
              </a:spcAft>
              <a:buClr>
                <a:schemeClr val="dk1"/>
              </a:buClr>
              <a:buSzPts val="2800"/>
              <a:buFont typeface="Arial"/>
              <a:buChar char="•"/>
            </a:pPr>
            <a:r>
              <a:rPr b="0" i="0" lang="es-ES" sz="2800" u="none" cap="none" strike="noStrike">
                <a:solidFill>
                  <a:schemeClr val="dk1"/>
                </a:solidFill>
                <a:latin typeface="Poppins"/>
                <a:ea typeface="Poppins"/>
                <a:cs typeface="Poppins"/>
                <a:sym typeface="Poppins"/>
              </a:rPr>
              <a:t>Picos de eficiencia hasta 3500 para ventas pequeñas</a:t>
            </a:r>
            <a:endParaRPr b="0" i="0" sz="1400" u="none" cap="none" strike="noStrike">
              <a:solidFill>
                <a:srgbClr val="000000"/>
              </a:solidFill>
              <a:latin typeface="Poppins"/>
              <a:ea typeface="Poppins"/>
              <a:cs typeface="Poppins"/>
              <a:sym typeface="Poppins"/>
            </a:endParaRPr>
          </a:p>
          <a:p>
            <a:pPr indent="-457200" lvl="0" marL="457200" marR="0" rtl="0" algn="l">
              <a:lnSpc>
                <a:spcPct val="100000"/>
              </a:lnSpc>
              <a:spcBef>
                <a:spcPts val="0"/>
              </a:spcBef>
              <a:spcAft>
                <a:spcPts val="0"/>
              </a:spcAft>
              <a:buClr>
                <a:schemeClr val="dk1"/>
              </a:buClr>
              <a:buSzPts val="2800"/>
              <a:buFont typeface="Arial"/>
              <a:buChar char="•"/>
            </a:pPr>
            <a:r>
              <a:rPr b="0" i="0" lang="es-ES" sz="2800" u="none" cap="none" strike="noStrike">
                <a:solidFill>
                  <a:schemeClr val="dk1"/>
                </a:solidFill>
                <a:latin typeface="Poppins"/>
                <a:ea typeface="Poppins"/>
                <a:cs typeface="Poppins"/>
                <a:sym typeface="Poppins"/>
              </a:rPr>
              <a:t>Eficiencia decrece con mayor volumen de botellas</a:t>
            </a:r>
            <a:endParaRPr b="0" i="0" sz="1400" u="none" cap="none" strike="noStrike">
              <a:solidFill>
                <a:srgbClr val="000000"/>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2800"/>
              <a:buFont typeface="Arial"/>
              <a:buNone/>
            </a:pPr>
            <a:r>
              <a:rPr b="1" i="0" lang="es-ES" sz="2800" u="none" cap="none" strike="noStrike">
                <a:solidFill>
                  <a:schemeClr val="dk1"/>
                </a:solidFill>
                <a:latin typeface="Poppins"/>
                <a:ea typeface="Poppins"/>
                <a:cs typeface="Poppins"/>
                <a:sym typeface="Poppins"/>
              </a:rPr>
              <a:t>Hallazgos:</a:t>
            </a:r>
            <a:endParaRPr b="0" i="0" sz="2800" u="none" cap="none" strike="noStrike">
              <a:solidFill>
                <a:schemeClr val="dk1"/>
              </a:solidFill>
              <a:latin typeface="Poppins"/>
              <a:ea typeface="Poppins"/>
              <a:cs typeface="Poppins"/>
              <a:sym typeface="Poppins"/>
            </a:endParaRPr>
          </a:p>
          <a:p>
            <a:pPr indent="-457200" lvl="0" marL="457200" marR="0" rtl="0" algn="l">
              <a:lnSpc>
                <a:spcPct val="100000"/>
              </a:lnSpc>
              <a:spcBef>
                <a:spcPts val="0"/>
              </a:spcBef>
              <a:spcAft>
                <a:spcPts val="0"/>
              </a:spcAft>
              <a:buClr>
                <a:schemeClr val="dk1"/>
              </a:buClr>
              <a:buSzPts val="2800"/>
              <a:buFont typeface="Arial"/>
              <a:buChar char="•"/>
            </a:pPr>
            <a:r>
              <a:rPr b="0" i="0" lang="es-ES" sz="2800" u="none" cap="none" strike="noStrike">
                <a:solidFill>
                  <a:schemeClr val="dk1"/>
                </a:solidFill>
                <a:latin typeface="Poppins"/>
                <a:ea typeface="Poppins"/>
                <a:cs typeface="Poppins"/>
                <a:sym typeface="Poppins"/>
              </a:rPr>
              <a:t>Productos de bajo volumen → alta eficiencia</a:t>
            </a:r>
            <a:endParaRPr b="0" i="0" sz="1400" u="none" cap="none" strike="noStrike">
              <a:solidFill>
                <a:srgbClr val="000000"/>
              </a:solidFill>
              <a:latin typeface="Poppins"/>
              <a:ea typeface="Poppins"/>
              <a:cs typeface="Poppins"/>
              <a:sym typeface="Poppins"/>
            </a:endParaRPr>
          </a:p>
          <a:p>
            <a:pPr indent="-457200" lvl="0" marL="457200" marR="0" rtl="0" algn="l">
              <a:lnSpc>
                <a:spcPct val="100000"/>
              </a:lnSpc>
              <a:spcBef>
                <a:spcPts val="0"/>
              </a:spcBef>
              <a:spcAft>
                <a:spcPts val="0"/>
              </a:spcAft>
              <a:buClr>
                <a:schemeClr val="dk1"/>
              </a:buClr>
              <a:buSzPts val="2800"/>
              <a:buFont typeface="Arial"/>
              <a:buChar char="•"/>
            </a:pPr>
            <a:r>
              <a:rPr b="0" i="0" lang="es-ES" sz="2800" u="none" cap="none" strike="noStrike">
                <a:solidFill>
                  <a:schemeClr val="dk1"/>
                </a:solidFill>
                <a:latin typeface="Poppins"/>
                <a:ea typeface="Poppins"/>
                <a:cs typeface="Poppins"/>
                <a:sym typeface="Poppins"/>
              </a:rPr>
              <a:t>A mayor volumen → menor eficiencia</a:t>
            </a:r>
            <a:endParaRPr b="0" i="0" sz="1400" u="none" cap="none" strike="noStrike">
              <a:solidFill>
                <a:srgbClr val="000000"/>
              </a:solidFill>
              <a:latin typeface="Poppins"/>
              <a:ea typeface="Poppins"/>
              <a:cs typeface="Poppins"/>
              <a:sym typeface="Poppins"/>
            </a:endParaRPr>
          </a:p>
          <a:p>
            <a:pPr indent="-457200" lvl="0" marL="457200" marR="0" rtl="0" algn="l">
              <a:lnSpc>
                <a:spcPct val="100000"/>
              </a:lnSpc>
              <a:spcBef>
                <a:spcPts val="0"/>
              </a:spcBef>
              <a:spcAft>
                <a:spcPts val="0"/>
              </a:spcAft>
              <a:buClr>
                <a:schemeClr val="dk1"/>
              </a:buClr>
              <a:buSzPts val="2800"/>
              <a:buFont typeface="Arial"/>
              <a:buChar char="•"/>
            </a:pPr>
            <a:r>
              <a:rPr b="0" i="0" lang="es-ES" sz="2800" u="none" cap="none" strike="noStrike">
                <a:solidFill>
                  <a:schemeClr val="dk1"/>
                </a:solidFill>
                <a:latin typeface="Poppins"/>
                <a:ea typeface="Poppins"/>
                <a:cs typeface="Poppins"/>
                <a:sym typeface="Poppins"/>
              </a:rPr>
              <a:t>Pocos productos con altas ventas (&gt;8000 botellas)</a:t>
            </a:r>
            <a:endParaRPr b="0" i="0" sz="1400" u="none" cap="none" strike="noStrike">
              <a:solidFill>
                <a:srgbClr val="000000"/>
              </a:solidFill>
              <a:latin typeface="Poppins"/>
              <a:ea typeface="Poppins"/>
              <a:cs typeface="Poppins"/>
              <a:sym typeface="Poppins"/>
            </a:endParaRPr>
          </a:p>
          <a:p>
            <a:pPr indent="-457200" lvl="0" marL="457200" marR="0" rtl="0" algn="l">
              <a:lnSpc>
                <a:spcPct val="100000"/>
              </a:lnSpc>
              <a:spcBef>
                <a:spcPts val="0"/>
              </a:spcBef>
              <a:spcAft>
                <a:spcPts val="0"/>
              </a:spcAft>
              <a:buClr>
                <a:schemeClr val="dk1"/>
              </a:buClr>
              <a:buSzPts val="2800"/>
              <a:buFont typeface="Arial"/>
              <a:buChar char="•"/>
            </a:pPr>
            <a:r>
              <a:rPr b="0" i="0" lang="es-ES" sz="2800" u="none" cap="none" strike="noStrike">
                <a:solidFill>
                  <a:schemeClr val="dk1"/>
                </a:solidFill>
                <a:latin typeface="Poppins"/>
                <a:ea typeface="Poppins"/>
                <a:cs typeface="Poppins"/>
                <a:sym typeface="Poppins"/>
              </a:rPr>
              <a:t>Concentración de eficiencia en ventas &lt;4000 botellas</a:t>
            </a:r>
            <a:endParaRPr b="0" i="0" sz="1400" u="none" cap="none" strike="noStrike">
              <a:solidFill>
                <a:srgbClr val="000000"/>
              </a:solidFill>
              <a:latin typeface="Poppins"/>
              <a:ea typeface="Poppins"/>
              <a:cs typeface="Poppins"/>
              <a:sym typeface="Poppins"/>
            </a:endParaRPr>
          </a:p>
          <a:p>
            <a:pPr indent="-279400" lvl="0" marL="457200" marR="0" rtl="0" algn="l">
              <a:lnSpc>
                <a:spcPct val="100000"/>
              </a:lnSpc>
              <a:spcBef>
                <a:spcPts val="0"/>
              </a:spcBef>
              <a:spcAft>
                <a:spcPts val="0"/>
              </a:spcAft>
              <a:buClr>
                <a:schemeClr val="dk1"/>
              </a:buClr>
              <a:buSzPts val="2800"/>
              <a:buFont typeface="Arial"/>
              <a:buNone/>
            </a:pPr>
            <a:r>
              <a:t/>
            </a:r>
            <a:endParaRPr b="0" i="0" sz="2800" u="none" cap="none" strike="noStrike">
              <a:solidFill>
                <a:schemeClr val="dk1"/>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2800"/>
              <a:buFont typeface="Arial"/>
              <a:buNone/>
            </a:pPr>
            <a:r>
              <a:rPr b="0" i="0" lang="es-ES" sz="2800" u="none" cap="none" strike="noStrike">
                <a:solidFill>
                  <a:schemeClr val="dk1"/>
                </a:solidFill>
                <a:latin typeface="Poppins"/>
                <a:ea typeface="Poppins"/>
                <a:cs typeface="Poppins"/>
                <a:sym typeface="Poppins"/>
              </a:rPr>
              <a:t>Los productos con menor volumen de ventas tienden a ser más eficientes</a:t>
            </a:r>
            <a:endParaRPr b="0" i="0" sz="1400" u="none" cap="none" strike="noStrike">
              <a:solidFill>
                <a:srgbClr val="000000"/>
              </a:solidFill>
              <a:latin typeface="Poppins"/>
              <a:ea typeface="Poppins"/>
              <a:cs typeface="Poppins"/>
              <a:sym typeface="Poppi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3"/>
          <p:cNvSpPr/>
          <p:nvPr/>
        </p:nvSpPr>
        <p:spPr>
          <a:xfrm>
            <a:off x="2986321" y="3835592"/>
            <a:ext cx="1096897" cy="1044794"/>
          </a:xfrm>
          <a:custGeom>
            <a:rect b="b" l="l" r="r" t="t"/>
            <a:pathLst>
              <a:path extrusionOk="0" h="1044794" w="1096897">
                <a:moveTo>
                  <a:pt x="0" y="0"/>
                </a:moveTo>
                <a:lnTo>
                  <a:pt x="1096897" y="0"/>
                </a:lnTo>
                <a:lnTo>
                  <a:pt x="1096897" y="1044795"/>
                </a:lnTo>
                <a:lnTo>
                  <a:pt x="0" y="104479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02" name="Google Shape;802;p13"/>
          <p:cNvSpPr txBox="1"/>
          <p:nvPr/>
        </p:nvSpPr>
        <p:spPr>
          <a:xfrm>
            <a:off x="3493775" y="969310"/>
            <a:ext cx="11975718" cy="666849"/>
          </a:xfrm>
          <a:prstGeom prst="rect">
            <a:avLst/>
          </a:prstGeom>
          <a:noFill/>
          <a:ln>
            <a:noFill/>
          </a:ln>
        </p:spPr>
        <p:txBody>
          <a:bodyPr anchorCtr="0" anchor="t" bIns="0" lIns="0" spcFirstLastPara="1" rIns="0" wrap="square" tIns="0">
            <a:spAutoFit/>
          </a:bodyPr>
          <a:lstStyle/>
          <a:p>
            <a:pPr indent="0" lvl="0" marL="0" marR="0" rtl="0" algn="ctr">
              <a:lnSpc>
                <a:spcPct val="114977"/>
              </a:lnSpc>
              <a:spcBef>
                <a:spcPts val="0"/>
              </a:spcBef>
              <a:spcAft>
                <a:spcPts val="0"/>
              </a:spcAft>
              <a:buClr>
                <a:srgbClr val="000000"/>
              </a:buClr>
              <a:buSzPts val="4500"/>
              <a:buFont typeface="Arial"/>
              <a:buNone/>
            </a:pPr>
            <a:r>
              <a:rPr b="1" i="0" lang="es-ES" sz="4500" u="none" cap="none" strike="noStrike">
                <a:solidFill>
                  <a:srgbClr val="000000"/>
                </a:solidFill>
                <a:latin typeface="Poppins"/>
                <a:ea typeface="Poppins"/>
                <a:cs typeface="Poppins"/>
                <a:sym typeface="Poppins"/>
              </a:rPr>
              <a:t>Ventas por día de la semana</a:t>
            </a:r>
            <a:endParaRPr b="0" i="0" sz="1400" u="none" cap="none" strike="noStrike">
              <a:solidFill>
                <a:srgbClr val="000000"/>
              </a:solidFill>
              <a:latin typeface="Arial"/>
              <a:ea typeface="Arial"/>
              <a:cs typeface="Arial"/>
              <a:sym typeface="Arial"/>
            </a:endParaRPr>
          </a:p>
        </p:txBody>
      </p:sp>
      <p:sp>
        <p:nvSpPr>
          <p:cNvPr id="803" name="Google Shape;803;p13"/>
          <p:cNvSpPr txBox="1"/>
          <p:nvPr/>
        </p:nvSpPr>
        <p:spPr>
          <a:xfrm>
            <a:off x="1077434" y="5837498"/>
            <a:ext cx="4914671" cy="457200"/>
          </a:xfrm>
          <a:prstGeom prst="rect">
            <a:avLst/>
          </a:prstGeom>
          <a:noFill/>
          <a:ln>
            <a:noFill/>
          </a:ln>
        </p:spPr>
        <p:txBody>
          <a:bodyPr anchorCtr="0" anchor="t" bIns="0" lIns="0" spcFirstLastPara="1" rIns="0" wrap="square" tIns="0">
            <a:spAutoFit/>
          </a:bodyPr>
          <a:lstStyle/>
          <a:p>
            <a:pPr indent="0" lvl="0" marL="0" marR="0" rtl="0" algn="ctr">
              <a:lnSpc>
                <a:spcPct val="115005"/>
              </a:lnSpc>
              <a:spcBef>
                <a:spcPts val="0"/>
              </a:spcBef>
              <a:spcAft>
                <a:spcPts val="0"/>
              </a:spcAft>
              <a:buClr>
                <a:srgbClr val="000000"/>
              </a:buClr>
              <a:buSzPts val="2999"/>
              <a:buFont typeface="Arial"/>
              <a:buNone/>
            </a:pPr>
            <a:r>
              <a:rPr b="1" i="0" lang="es-ES" sz="2999" u="none" cap="none" strike="noStrike">
                <a:solidFill>
                  <a:srgbClr val="FFFFFF"/>
                </a:solidFill>
                <a:latin typeface="Poppins"/>
                <a:ea typeface="Poppins"/>
                <a:cs typeface="Poppins"/>
                <a:sym typeface="Poppins"/>
              </a:rPr>
              <a:t>Data-driven Decisions</a:t>
            </a:r>
            <a:endParaRPr b="0" i="0" sz="1400" u="none" cap="none" strike="noStrike">
              <a:solidFill>
                <a:srgbClr val="000000"/>
              </a:solidFill>
              <a:latin typeface="Arial"/>
              <a:ea typeface="Arial"/>
              <a:cs typeface="Arial"/>
              <a:sym typeface="Arial"/>
            </a:endParaRPr>
          </a:p>
        </p:txBody>
      </p:sp>
      <p:sp>
        <p:nvSpPr>
          <p:cNvPr id="804" name="Google Shape;804;p13"/>
          <p:cNvSpPr txBox="1"/>
          <p:nvPr/>
        </p:nvSpPr>
        <p:spPr>
          <a:xfrm>
            <a:off x="13292672" y="5837498"/>
            <a:ext cx="2912965" cy="457200"/>
          </a:xfrm>
          <a:prstGeom prst="rect">
            <a:avLst/>
          </a:prstGeom>
          <a:noFill/>
          <a:ln>
            <a:noFill/>
          </a:ln>
        </p:spPr>
        <p:txBody>
          <a:bodyPr anchorCtr="0" anchor="t" bIns="0" lIns="0" spcFirstLastPara="1" rIns="0" wrap="square" tIns="0">
            <a:spAutoFit/>
          </a:bodyPr>
          <a:lstStyle/>
          <a:p>
            <a:pPr indent="0" lvl="0" marL="0" marR="0" rtl="0" algn="ctr">
              <a:lnSpc>
                <a:spcPct val="115005"/>
              </a:lnSpc>
              <a:spcBef>
                <a:spcPts val="0"/>
              </a:spcBef>
              <a:spcAft>
                <a:spcPts val="0"/>
              </a:spcAft>
              <a:buClr>
                <a:srgbClr val="000000"/>
              </a:buClr>
              <a:buSzPts val="2999"/>
              <a:buFont typeface="Arial"/>
              <a:buNone/>
            </a:pPr>
            <a:r>
              <a:rPr b="1" i="0" lang="es-ES" sz="2999" u="none" cap="none" strike="noStrike">
                <a:solidFill>
                  <a:srgbClr val="FFFFFF"/>
                </a:solidFill>
                <a:latin typeface="Poppins"/>
                <a:ea typeface="Poppins"/>
                <a:cs typeface="Poppins"/>
                <a:sym typeface="Poppins"/>
              </a:rPr>
              <a:t>Visualization</a:t>
            </a:r>
            <a:endParaRPr b="0" i="0" sz="1400" u="none" cap="none" strike="noStrike">
              <a:solidFill>
                <a:srgbClr val="000000"/>
              </a:solidFill>
              <a:latin typeface="Arial"/>
              <a:ea typeface="Arial"/>
              <a:cs typeface="Arial"/>
              <a:sym typeface="Arial"/>
            </a:endParaRPr>
          </a:p>
        </p:txBody>
      </p:sp>
      <p:grpSp>
        <p:nvGrpSpPr>
          <p:cNvPr id="805" name="Google Shape;805;p13"/>
          <p:cNvGrpSpPr/>
          <p:nvPr/>
        </p:nvGrpSpPr>
        <p:grpSpPr>
          <a:xfrm rot="3614395">
            <a:off x="15642302" y="3305446"/>
            <a:ext cx="6061985" cy="513483"/>
            <a:chOff x="0" y="-38100"/>
            <a:chExt cx="3139792" cy="265958"/>
          </a:xfrm>
        </p:grpSpPr>
        <p:sp>
          <p:nvSpPr>
            <p:cNvPr id="806" name="Google Shape;806;p13"/>
            <p:cNvSpPr/>
            <p:nvPr/>
          </p:nvSpPr>
          <p:spPr>
            <a:xfrm>
              <a:off x="0" y="0"/>
              <a:ext cx="3139792" cy="227858"/>
            </a:xfrm>
            <a:custGeom>
              <a:rect b="b" l="l" r="r" t="t"/>
              <a:pathLst>
                <a:path extrusionOk="0" h="227858" w="3139792">
                  <a:moveTo>
                    <a:pt x="2936592" y="0"/>
                  </a:moveTo>
                  <a:lnTo>
                    <a:pt x="0" y="0"/>
                  </a:lnTo>
                  <a:lnTo>
                    <a:pt x="203200" y="227858"/>
                  </a:lnTo>
                  <a:lnTo>
                    <a:pt x="3139792" y="227858"/>
                  </a:lnTo>
                  <a:lnTo>
                    <a:pt x="2936592"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07" name="Google Shape;807;p13"/>
            <p:cNvSpPr txBox="1"/>
            <p:nvPr/>
          </p:nvSpPr>
          <p:spPr>
            <a:xfrm>
              <a:off x="101600" y="-38100"/>
              <a:ext cx="2936592" cy="2659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808" name="Google Shape;808;p13"/>
          <p:cNvGrpSpPr/>
          <p:nvPr/>
        </p:nvGrpSpPr>
        <p:grpSpPr>
          <a:xfrm rot="-1795536">
            <a:off x="17264793" y="-2296463"/>
            <a:ext cx="3826016" cy="3918746"/>
            <a:chOff x="0" y="-38100"/>
            <a:chExt cx="830765" cy="850900"/>
          </a:xfrm>
        </p:grpSpPr>
        <p:sp>
          <p:nvSpPr>
            <p:cNvPr id="809" name="Google Shape;809;p13"/>
            <p:cNvSpPr/>
            <p:nvPr/>
          </p:nvSpPr>
          <p:spPr>
            <a:xfrm>
              <a:off x="0" y="0"/>
              <a:ext cx="830765" cy="812800"/>
            </a:xfrm>
            <a:custGeom>
              <a:rect b="b" l="l" r="r" t="t"/>
              <a:pathLst>
                <a:path extrusionOk="0" h="812800" w="830765">
                  <a:moveTo>
                    <a:pt x="0" y="0"/>
                  </a:moveTo>
                  <a:lnTo>
                    <a:pt x="830765" y="0"/>
                  </a:lnTo>
                  <a:lnTo>
                    <a:pt x="830765" y="812800"/>
                  </a:lnTo>
                  <a:lnTo>
                    <a:pt x="0" y="81280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10" name="Google Shape;810;p13"/>
            <p:cNvSpPr txBox="1"/>
            <p:nvPr/>
          </p:nvSpPr>
          <p:spPr>
            <a:xfrm>
              <a:off x="0" y="-38100"/>
              <a:ext cx="830765"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811" name="Google Shape;811;p13"/>
          <p:cNvGrpSpPr/>
          <p:nvPr/>
        </p:nvGrpSpPr>
        <p:grpSpPr>
          <a:xfrm rot="3614395">
            <a:off x="14299283" y="1425182"/>
            <a:ext cx="7586069" cy="513483"/>
            <a:chOff x="0" y="-38100"/>
            <a:chExt cx="3929188" cy="265958"/>
          </a:xfrm>
        </p:grpSpPr>
        <p:sp>
          <p:nvSpPr>
            <p:cNvPr id="812" name="Google Shape;812;p13"/>
            <p:cNvSpPr/>
            <p:nvPr/>
          </p:nvSpPr>
          <p:spPr>
            <a:xfrm>
              <a:off x="0" y="0"/>
              <a:ext cx="3929188" cy="227858"/>
            </a:xfrm>
            <a:custGeom>
              <a:rect b="b" l="l" r="r" t="t"/>
              <a:pathLst>
                <a:path extrusionOk="0" h="227858" w="3929188">
                  <a:moveTo>
                    <a:pt x="3725988" y="0"/>
                  </a:moveTo>
                  <a:lnTo>
                    <a:pt x="0" y="0"/>
                  </a:lnTo>
                  <a:lnTo>
                    <a:pt x="203200" y="227858"/>
                  </a:lnTo>
                  <a:lnTo>
                    <a:pt x="3929188" y="227858"/>
                  </a:lnTo>
                  <a:lnTo>
                    <a:pt x="3725988"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13" name="Google Shape;813;p13"/>
            <p:cNvSpPr txBox="1"/>
            <p:nvPr/>
          </p:nvSpPr>
          <p:spPr>
            <a:xfrm>
              <a:off x="101600" y="-38100"/>
              <a:ext cx="3725988" cy="2659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814" name="Google Shape;814;p13"/>
          <p:cNvGrpSpPr/>
          <p:nvPr/>
        </p:nvGrpSpPr>
        <p:grpSpPr>
          <a:xfrm rot="-3617512">
            <a:off x="-2915556" y="-2343702"/>
            <a:ext cx="3826016" cy="3918746"/>
            <a:chOff x="0" y="-38100"/>
            <a:chExt cx="830765" cy="850900"/>
          </a:xfrm>
        </p:grpSpPr>
        <p:sp>
          <p:nvSpPr>
            <p:cNvPr id="815" name="Google Shape;815;p13"/>
            <p:cNvSpPr/>
            <p:nvPr/>
          </p:nvSpPr>
          <p:spPr>
            <a:xfrm>
              <a:off x="0" y="0"/>
              <a:ext cx="830765" cy="812800"/>
            </a:xfrm>
            <a:custGeom>
              <a:rect b="b" l="l" r="r" t="t"/>
              <a:pathLst>
                <a:path extrusionOk="0" h="812800" w="830765">
                  <a:moveTo>
                    <a:pt x="0" y="0"/>
                  </a:moveTo>
                  <a:lnTo>
                    <a:pt x="830765" y="0"/>
                  </a:lnTo>
                  <a:lnTo>
                    <a:pt x="830765" y="812800"/>
                  </a:lnTo>
                  <a:lnTo>
                    <a:pt x="0" y="81280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16" name="Google Shape;816;p13"/>
            <p:cNvSpPr txBox="1"/>
            <p:nvPr/>
          </p:nvSpPr>
          <p:spPr>
            <a:xfrm>
              <a:off x="0" y="-38100"/>
              <a:ext cx="830765"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817" name="Google Shape;817;p13"/>
          <p:cNvGrpSpPr/>
          <p:nvPr/>
        </p:nvGrpSpPr>
        <p:grpSpPr>
          <a:xfrm rot="7182689">
            <a:off x="-2426083" y="2756573"/>
            <a:ext cx="4800043" cy="527422"/>
            <a:chOff x="0" y="-38100"/>
            <a:chExt cx="2357911" cy="259084"/>
          </a:xfrm>
        </p:grpSpPr>
        <p:sp>
          <p:nvSpPr>
            <p:cNvPr id="818" name="Google Shape;818;p13"/>
            <p:cNvSpPr/>
            <p:nvPr/>
          </p:nvSpPr>
          <p:spPr>
            <a:xfrm>
              <a:off x="0" y="0"/>
              <a:ext cx="2357911" cy="220984"/>
            </a:xfrm>
            <a:custGeom>
              <a:rect b="b" l="l" r="r" t="t"/>
              <a:pathLst>
                <a:path extrusionOk="0" h="220984" w="2357911">
                  <a:moveTo>
                    <a:pt x="203200" y="0"/>
                  </a:moveTo>
                  <a:lnTo>
                    <a:pt x="2357911" y="0"/>
                  </a:lnTo>
                  <a:lnTo>
                    <a:pt x="2154711" y="220984"/>
                  </a:lnTo>
                  <a:lnTo>
                    <a:pt x="0" y="220984"/>
                  </a:lnTo>
                  <a:lnTo>
                    <a:pt x="203200"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19" name="Google Shape;819;p13"/>
            <p:cNvSpPr txBox="1"/>
            <p:nvPr/>
          </p:nvSpPr>
          <p:spPr>
            <a:xfrm>
              <a:off x="101600" y="-38100"/>
              <a:ext cx="2154711" cy="25908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820" name="Google Shape;820;p13"/>
          <p:cNvGrpSpPr/>
          <p:nvPr/>
        </p:nvGrpSpPr>
        <p:grpSpPr>
          <a:xfrm rot="7182689">
            <a:off x="-3458157" y="1398188"/>
            <a:ext cx="7451061" cy="503974"/>
            <a:chOff x="0" y="-38100"/>
            <a:chExt cx="3830457" cy="259084"/>
          </a:xfrm>
        </p:grpSpPr>
        <p:sp>
          <p:nvSpPr>
            <p:cNvPr id="821" name="Google Shape;821;p13"/>
            <p:cNvSpPr/>
            <p:nvPr/>
          </p:nvSpPr>
          <p:spPr>
            <a:xfrm>
              <a:off x="0" y="0"/>
              <a:ext cx="3830457" cy="220984"/>
            </a:xfrm>
            <a:custGeom>
              <a:rect b="b" l="l" r="r" t="t"/>
              <a:pathLst>
                <a:path extrusionOk="0" h="220984" w="3830457">
                  <a:moveTo>
                    <a:pt x="203200" y="0"/>
                  </a:moveTo>
                  <a:lnTo>
                    <a:pt x="3830457" y="0"/>
                  </a:lnTo>
                  <a:lnTo>
                    <a:pt x="3627257" y="220984"/>
                  </a:lnTo>
                  <a:lnTo>
                    <a:pt x="0" y="220984"/>
                  </a:lnTo>
                  <a:lnTo>
                    <a:pt x="203200"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22" name="Google Shape;822;p13"/>
            <p:cNvSpPr txBox="1"/>
            <p:nvPr/>
          </p:nvSpPr>
          <p:spPr>
            <a:xfrm>
              <a:off x="101600" y="-38100"/>
              <a:ext cx="3627256" cy="25908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823" name="Google Shape;823;p13"/>
          <p:cNvSpPr txBox="1"/>
          <p:nvPr/>
        </p:nvSpPr>
        <p:spPr>
          <a:xfrm>
            <a:off x="11005051" y="4163695"/>
            <a:ext cx="7010421" cy="2585323"/>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00"/>
              <a:buFont typeface="Arial"/>
              <a:buNone/>
            </a:pPr>
            <a:r>
              <a:rPr b="1" i="0" lang="es-ES" sz="2800" u="none" cap="none" strike="noStrike">
                <a:solidFill>
                  <a:schemeClr val="dk1"/>
                </a:solidFill>
                <a:latin typeface="Poppins"/>
                <a:ea typeface="Poppins"/>
                <a:cs typeface="Poppins"/>
                <a:sym typeface="Poppins"/>
              </a:rPr>
              <a:t>Patrón de Ventas:</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2800"/>
              <a:buFont typeface="Arial"/>
              <a:buChar char="•"/>
            </a:pPr>
            <a:r>
              <a:rPr b="0" i="0" lang="es-ES" sz="2800" u="none" cap="none" strike="noStrike">
                <a:solidFill>
                  <a:schemeClr val="dk1"/>
                </a:solidFill>
                <a:latin typeface="Poppins"/>
                <a:ea typeface="Poppins"/>
                <a:cs typeface="Poppins"/>
                <a:sym typeface="Poppins"/>
              </a:rPr>
              <a:t>Lunes: Mayor volumen (~$240)</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2800"/>
              <a:buFont typeface="Arial"/>
              <a:buChar char="•"/>
            </a:pPr>
            <a:r>
              <a:rPr b="0" i="0" lang="es-ES" sz="2800" u="none" cap="none" strike="noStrike">
                <a:solidFill>
                  <a:schemeClr val="dk1"/>
                </a:solidFill>
                <a:latin typeface="Poppins"/>
                <a:ea typeface="Poppins"/>
                <a:cs typeface="Poppins"/>
                <a:sym typeface="Poppins"/>
              </a:rPr>
              <a:t>Martes-Miércoles: Nivel alto (~$210)</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2800"/>
              <a:buFont typeface="Arial"/>
              <a:buChar char="•"/>
            </a:pPr>
            <a:r>
              <a:rPr b="0" i="0" lang="es-ES" sz="2800" u="none" cap="none" strike="noStrike">
                <a:solidFill>
                  <a:schemeClr val="dk1"/>
                </a:solidFill>
                <a:latin typeface="Poppins"/>
                <a:ea typeface="Poppins"/>
                <a:cs typeface="Poppins"/>
                <a:sym typeface="Poppins"/>
              </a:rPr>
              <a:t>Jueves: Moderado (~$200)</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2800"/>
              <a:buFont typeface="Arial"/>
              <a:buChar char="•"/>
            </a:pPr>
            <a:r>
              <a:rPr b="0" i="0" lang="es-ES" sz="2800" u="none" cap="none" strike="noStrike">
                <a:solidFill>
                  <a:schemeClr val="dk1"/>
                </a:solidFill>
                <a:latin typeface="Poppins"/>
                <a:ea typeface="Poppins"/>
                <a:cs typeface="Poppins"/>
                <a:sym typeface="Poppins"/>
              </a:rPr>
              <a:t>Viernes-Domingo: Menor volumen ($130-$150)</a:t>
            </a:r>
            <a:endParaRPr b="0" i="0" sz="1400" u="none" cap="none" strike="noStrike">
              <a:solidFill>
                <a:srgbClr val="000000"/>
              </a:solidFill>
              <a:latin typeface="Arial"/>
              <a:ea typeface="Arial"/>
              <a:cs typeface="Arial"/>
              <a:sym typeface="Arial"/>
            </a:endParaRPr>
          </a:p>
        </p:txBody>
      </p:sp>
      <p:pic>
        <p:nvPicPr>
          <p:cNvPr id="824" name="Google Shape;824;p13"/>
          <p:cNvPicPr preferRelativeResize="0"/>
          <p:nvPr/>
        </p:nvPicPr>
        <p:blipFill rotWithShape="1">
          <a:blip r:embed="rId4">
            <a:alphaModFix/>
          </a:blip>
          <a:srcRect b="0" l="0" r="0" t="0"/>
          <a:stretch/>
        </p:blipFill>
        <p:spPr>
          <a:xfrm>
            <a:off x="718980" y="2419918"/>
            <a:ext cx="9796620" cy="668454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21"/>
          <p:cNvSpPr/>
          <p:nvPr/>
        </p:nvSpPr>
        <p:spPr>
          <a:xfrm>
            <a:off x="11643126" y="-148127"/>
            <a:ext cx="6739165" cy="10583243"/>
          </a:xfrm>
          <a:custGeom>
            <a:rect b="b" l="l" r="r" t="t"/>
            <a:pathLst>
              <a:path extrusionOk="0" h="32986092" w="21004783">
                <a:moveTo>
                  <a:pt x="3160014" y="0"/>
                </a:moveTo>
                <a:lnTo>
                  <a:pt x="0" y="9356090"/>
                </a:lnTo>
                <a:lnTo>
                  <a:pt x="13488924" y="32986092"/>
                </a:lnTo>
                <a:lnTo>
                  <a:pt x="21004783" y="32986092"/>
                </a:lnTo>
                <a:lnTo>
                  <a:pt x="21004783" y="0"/>
                </a:lnTo>
                <a:close/>
              </a:path>
            </a:pathLst>
          </a:custGeom>
          <a:blipFill rotWithShape="1">
            <a:blip r:embed="rId3">
              <a:alphaModFix/>
            </a:blip>
            <a:stretch>
              <a:fillRect b="0" l="-36933" r="-9861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830" name="Google Shape;830;p21"/>
          <p:cNvGrpSpPr/>
          <p:nvPr/>
        </p:nvGrpSpPr>
        <p:grpSpPr>
          <a:xfrm>
            <a:off x="11283787" y="7901367"/>
            <a:ext cx="3142082" cy="2749321"/>
            <a:chOff x="0" y="0"/>
            <a:chExt cx="812800" cy="711200"/>
          </a:xfrm>
        </p:grpSpPr>
        <p:sp>
          <p:nvSpPr>
            <p:cNvPr id="831" name="Google Shape;831;p21"/>
            <p:cNvSpPr/>
            <p:nvPr/>
          </p:nvSpPr>
          <p:spPr>
            <a:xfrm>
              <a:off x="0" y="0"/>
              <a:ext cx="812800" cy="711200"/>
            </a:xfrm>
            <a:custGeom>
              <a:rect b="b" l="l" r="r" t="t"/>
              <a:pathLst>
                <a:path extrusionOk="0" h="711200" w="812800">
                  <a:moveTo>
                    <a:pt x="406400" y="0"/>
                  </a:moveTo>
                  <a:lnTo>
                    <a:pt x="812800" y="711200"/>
                  </a:lnTo>
                  <a:lnTo>
                    <a:pt x="0" y="711200"/>
                  </a:lnTo>
                  <a:lnTo>
                    <a:pt x="406400"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32" name="Google Shape;832;p21"/>
            <p:cNvSpPr txBox="1"/>
            <p:nvPr/>
          </p:nvSpPr>
          <p:spPr>
            <a:xfrm>
              <a:off x="127000" y="292100"/>
              <a:ext cx="558800" cy="368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833" name="Google Shape;833;p21"/>
          <p:cNvGrpSpPr/>
          <p:nvPr/>
        </p:nvGrpSpPr>
        <p:grpSpPr>
          <a:xfrm rot="3614395">
            <a:off x="8046518" y="7898600"/>
            <a:ext cx="11058055" cy="936677"/>
            <a:chOff x="0" y="-38100"/>
            <a:chExt cx="3139792" cy="265958"/>
          </a:xfrm>
        </p:grpSpPr>
        <p:sp>
          <p:nvSpPr>
            <p:cNvPr id="834" name="Google Shape;834;p21"/>
            <p:cNvSpPr/>
            <p:nvPr/>
          </p:nvSpPr>
          <p:spPr>
            <a:xfrm>
              <a:off x="0" y="0"/>
              <a:ext cx="3139792" cy="227858"/>
            </a:xfrm>
            <a:custGeom>
              <a:rect b="b" l="l" r="r" t="t"/>
              <a:pathLst>
                <a:path extrusionOk="0" h="227858" w="3139792">
                  <a:moveTo>
                    <a:pt x="2936592" y="0"/>
                  </a:moveTo>
                  <a:lnTo>
                    <a:pt x="0" y="0"/>
                  </a:lnTo>
                  <a:lnTo>
                    <a:pt x="203200" y="227858"/>
                  </a:lnTo>
                  <a:lnTo>
                    <a:pt x="3139792" y="227858"/>
                  </a:lnTo>
                  <a:lnTo>
                    <a:pt x="2936592"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35" name="Google Shape;835;p21"/>
            <p:cNvSpPr txBox="1"/>
            <p:nvPr/>
          </p:nvSpPr>
          <p:spPr>
            <a:xfrm>
              <a:off x="101600" y="-38100"/>
              <a:ext cx="2936592" cy="2659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836" name="Google Shape;836;p21"/>
          <p:cNvGrpSpPr/>
          <p:nvPr/>
        </p:nvGrpSpPr>
        <p:grpSpPr>
          <a:xfrm rot="-4292735">
            <a:off x="6724145" y="-3084918"/>
            <a:ext cx="7601173" cy="4656785"/>
            <a:chOff x="0" y="-38100"/>
            <a:chExt cx="435643" cy="266892"/>
          </a:xfrm>
        </p:grpSpPr>
        <p:sp>
          <p:nvSpPr>
            <p:cNvPr id="837" name="Google Shape;837;p21"/>
            <p:cNvSpPr/>
            <p:nvPr/>
          </p:nvSpPr>
          <p:spPr>
            <a:xfrm>
              <a:off x="0" y="0"/>
              <a:ext cx="435643" cy="228792"/>
            </a:xfrm>
            <a:custGeom>
              <a:rect b="b" l="l" r="r" t="t"/>
              <a:pathLst>
                <a:path extrusionOk="0" h="228792" w="435643">
                  <a:moveTo>
                    <a:pt x="203200" y="0"/>
                  </a:moveTo>
                  <a:lnTo>
                    <a:pt x="435643" y="0"/>
                  </a:lnTo>
                  <a:lnTo>
                    <a:pt x="232443" y="228792"/>
                  </a:lnTo>
                  <a:lnTo>
                    <a:pt x="0" y="228792"/>
                  </a:lnTo>
                  <a:lnTo>
                    <a:pt x="203200"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38" name="Google Shape;838;p21"/>
            <p:cNvSpPr txBox="1"/>
            <p:nvPr/>
          </p:nvSpPr>
          <p:spPr>
            <a:xfrm>
              <a:off x="101600" y="-38100"/>
              <a:ext cx="232443" cy="26689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839" name="Google Shape;839;p21"/>
          <p:cNvGrpSpPr/>
          <p:nvPr/>
        </p:nvGrpSpPr>
        <p:grpSpPr>
          <a:xfrm rot="3614395">
            <a:off x="5409025" y="4792066"/>
            <a:ext cx="14583244" cy="936677"/>
            <a:chOff x="0" y="-38100"/>
            <a:chExt cx="4140724" cy="265958"/>
          </a:xfrm>
        </p:grpSpPr>
        <p:sp>
          <p:nvSpPr>
            <p:cNvPr id="840" name="Google Shape;840;p21"/>
            <p:cNvSpPr/>
            <p:nvPr/>
          </p:nvSpPr>
          <p:spPr>
            <a:xfrm>
              <a:off x="0" y="0"/>
              <a:ext cx="4140724" cy="227858"/>
            </a:xfrm>
            <a:custGeom>
              <a:rect b="b" l="l" r="r" t="t"/>
              <a:pathLst>
                <a:path extrusionOk="0" h="227858" w="4140724">
                  <a:moveTo>
                    <a:pt x="3937524" y="0"/>
                  </a:moveTo>
                  <a:lnTo>
                    <a:pt x="0" y="0"/>
                  </a:lnTo>
                  <a:lnTo>
                    <a:pt x="203200" y="227858"/>
                  </a:lnTo>
                  <a:lnTo>
                    <a:pt x="4140724" y="227858"/>
                  </a:lnTo>
                  <a:lnTo>
                    <a:pt x="3937524"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41" name="Google Shape;841;p21"/>
            <p:cNvSpPr txBox="1"/>
            <p:nvPr/>
          </p:nvSpPr>
          <p:spPr>
            <a:xfrm>
              <a:off x="101600" y="-38100"/>
              <a:ext cx="3937524" cy="2659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842" name="Google Shape;842;p21"/>
          <p:cNvGrpSpPr/>
          <p:nvPr/>
        </p:nvGrpSpPr>
        <p:grpSpPr>
          <a:xfrm rot="-7180252">
            <a:off x="10459960" y="5975693"/>
            <a:ext cx="1329005" cy="641905"/>
            <a:chOff x="0" y="-38100"/>
            <a:chExt cx="812800" cy="392580"/>
          </a:xfrm>
        </p:grpSpPr>
        <p:sp>
          <p:nvSpPr>
            <p:cNvPr id="843" name="Google Shape;843;p21"/>
            <p:cNvSpPr/>
            <p:nvPr/>
          </p:nvSpPr>
          <p:spPr>
            <a:xfrm>
              <a:off x="0" y="0"/>
              <a:ext cx="812800" cy="354480"/>
            </a:xfrm>
            <a:custGeom>
              <a:rect b="b" l="l" r="r" t="t"/>
              <a:pathLst>
                <a:path extrusionOk="0" h="354480" w="812800">
                  <a:moveTo>
                    <a:pt x="609600" y="0"/>
                  </a:moveTo>
                  <a:lnTo>
                    <a:pt x="0" y="0"/>
                  </a:lnTo>
                  <a:lnTo>
                    <a:pt x="203200" y="354480"/>
                  </a:lnTo>
                  <a:lnTo>
                    <a:pt x="812800" y="354480"/>
                  </a:lnTo>
                  <a:lnTo>
                    <a:pt x="609600"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44" name="Google Shape;844;p21"/>
            <p:cNvSpPr txBox="1"/>
            <p:nvPr/>
          </p:nvSpPr>
          <p:spPr>
            <a:xfrm>
              <a:off x="101600" y="-38100"/>
              <a:ext cx="609600" cy="39258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845" name="Google Shape;845;p21"/>
          <p:cNvGrpSpPr/>
          <p:nvPr/>
        </p:nvGrpSpPr>
        <p:grpSpPr>
          <a:xfrm rot="-7180252">
            <a:off x="11095884" y="7093059"/>
            <a:ext cx="1329005" cy="641905"/>
            <a:chOff x="0" y="-38100"/>
            <a:chExt cx="812800" cy="392580"/>
          </a:xfrm>
        </p:grpSpPr>
        <p:sp>
          <p:nvSpPr>
            <p:cNvPr id="846" name="Google Shape;846;p21"/>
            <p:cNvSpPr/>
            <p:nvPr/>
          </p:nvSpPr>
          <p:spPr>
            <a:xfrm>
              <a:off x="0" y="0"/>
              <a:ext cx="812800" cy="354480"/>
            </a:xfrm>
            <a:custGeom>
              <a:rect b="b" l="l" r="r" t="t"/>
              <a:pathLst>
                <a:path extrusionOk="0" h="354480" w="812800">
                  <a:moveTo>
                    <a:pt x="609600" y="0"/>
                  </a:moveTo>
                  <a:lnTo>
                    <a:pt x="0" y="0"/>
                  </a:lnTo>
                  <a:lnTo>
                    <a:pt x="203200" y="354480"/>
                  </a:lnTo>
                  <a:lnTo>
                    <a:pt x="812800" y="354480"/>
                  </a:lnTo>
                  <a:lnTo>
                    <a:pt x="609600"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47" name="Google Shape;847;p21"/>
            <p:cNvSpPr txBox="1"/>
            <p:nvPr/>
          </p:nvSpPr>
          <p:spPr>
            <a:xfrm>
              <a:off x="101600" y="-38100"/>
              <a:ext cx="609600" cy="39258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848" name="Google Shape;848;p21"/>
          <p:cNvSpPr txBox="1"/>
          <p:nvPr/>
        </p:nvSpPr>
        <p:spPr>
          <a:xfrm>
            <a:off x="2213481" y="5293707"/>
            <a:ext cx="8149927" cy="727507"/>
          </a:xfrm>
          <a:prstGeom prst="rect">
            <a:avLst/>
          </a:prstGeom>
          <a:noFill/>
          <a:ln>
            <a:noFill/>
          </a:ln>
        </p:spPr>
        <p:txBody>
          <a:bodyPr anchorCtr="0" anchor="t" bIns="0" lIns="0" spcFirstLastPara="1" rIns="0" wrap="square" tIns="0">
            <a:spAutoFit/>
          </a:bodyPr>
          <a:lstStyle/>
          <a:p>
            <a:pPr indent="0" lvl="0" marL="0" marR="0" rtl="0" algn="l">
              <a:lnSpc>
                <a:spcPct val="77030"/>
              </a:lnSpc>
              <a:spcBef>
                <a:spcPts val="0"/>
              </a:spcBef>
              <a:spcAft>
                <a:spcPts val="0"/>
              </a:spcAft>
              <a:buClr>
                <a:srgbClr val="000000"/>
              </a:buClr>
              <a:buSzPts val="6600"/>
              <a:buFont typeface="Arial"/>
              <a:buNone/>
            </a:pPr>
            <a:r>
              <a:rPr b="1" i="0" lang="es-ES" sz="6600" u="none" cap="none" strike="noStrike">
                <a:solidFill>
                  <a:srgbClr val="000000"/>
                </a:solidFill>
                <a:latin typeface="Poppins"/>
                <a:ea typeface="Poppins"/>
                <a:cs typeface="Poppins"/>
                <a:sym typeface="Poppins"/>
              </a:rPr>
              <a:t>Condado JOHNSON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g2d5227413d3_0_0"/>
          <p:cNvSpPr/>
          <p:nvPr/>
        </p:nvSpPr>
        <p:spPr>
          <a:xfrm>
            <a:off x="2986321" y="3835592"/>
            <a:ext cx="1096897" cy="1044794"/>
          </a:xfrm>
          <a:custGeom>
            <a:rect b="b" l="l" r="r" t="t"/>
            <a:pathLst>
              <a:path extrusionOk="0" h="1044794" w="1096897">
                <a:moveTo>
                  <a:pt x="0" y="0"/>
                </a:moveTo>
                <a:lnTo>
                  <a:pt x="1096897" y="0"/>
                </a:lnTo>
                <a:lnTo>
                  <a:pt x="1096897" y="1044795"/>
                </a:lnTo>
                <a:lnTo>
                  <a:pt x="0" y="104479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54" name="Google Shape;854;g2d5227413d3_0_0"/>
          <p:cNvSpPr txBox="1"/>
          <p:nvPr/>
        </p:nvSpPr>
        <p:spPr>
          <a:xfrm>
            <a:off x="3493775" y="969310"/>
            <a:ext cx="10872600" cy="692700"/>
          </a:xfrm>
          <a:prstGeom prst="rect">
            <a:avLst/>
          </a:prstGeom>
          <a:noFill/>
          <a:ln>
            <a:noFill/>
          </a:ln>
        </p:spPr>
        <p:txBody>
          <a:bodyPr anchorCtr="0" anchor="t" bIns="0" lIns="0" spcFirstLastPara="1" rIns="0" wrap="square" tIns="0">
            <a:spAutoFit/>
          </a:bodyPr>
          <a:lstStyle/>
          <a:p>
            <a:pPr indent="0" lvl="0" marL="0" marR="0" rtl="0" algn="ctr">
              <a:lnSpc>
                <a:spcPct val="114977"/>
              </a:lnSpc>
              <a:spcBef>
                <a:spcPts val="0"/>
              </a:spcBef>
              <a:spcAft>
                <a:spcPts val="0"/>
              </a:spcAft>
              <a:buClr>
                <a:srgbClr val="000000"/>
              </a:buClr>
              <a:buSzPts val="4500"/>
              <a:buFont typeface="Arial"/>
              <a:buNone/>
            </a:pPr>
            <a:r>
              <a:rPr b="1" i="0" lang="es-ES" sz="4500" u="none" cap="none" strike="noStrike">
                <a:solidFill>
                  <a:srgbClr val="000000"/>
                </a:solidFill>
                <a:latin typeface="Poppins"/>
                <a:ea typeface="Poppins"/>
                <a:cs typeface="Poppins"/>
                <a:sym typeface="Poppins"/>
              </a:rPr>
              <a:t>Análisis Temporal</a:t>
            </a:r>
            <a:endParaRPr b="0" i="0" sz="1400" u="none" cap="none" strike="noStrike">
              <a:solidFill>
                <a:srgbClr val="000000"/>
              </a:solidFill>
              <a:latin typeface="Arial"/>
              <a:ea typeface="Arial"/>
              <a:cs typeface="Arial"/>
              <a:sym typeface="Arial"/>
            </a:endParaRPr>
          </a:p>
        </p:txBody>
      </p:sp>
      <p:sp>
        <p:nvSpPr>
          <p:cNvPr id="855" name="Google Shape;855;g2d5227413d3_0_0"/>
          <p:cNvSpPr txBox="1"/>
          <p:nvPr/>
        </p:nvSpPr>
        <p:spPr>
          <a:xfrm>
            <a:off x="13292672" y="5837498"/>
            <a:ext cx="2913000" cy="461700"/>
          </a:xfrm>
          <a:prstGeom prst="rect">
            <a:avLst/>
          </a:prstGeom>
          <a:noFill/>
          <a:ln>
            <a:noFill/>
          </a:ln>
        </p:spPr>
        <p:txBody>
          <a:bodyPr anchorCtr="0" anchor="t" bIns="0" lIns="0" spcFirstLastPara="1" rIns="0" wrap="square" tIns="0">
            <a:spAutoFit/>
          </a:bodyPr>
          <a:lstStyle/>
          <a:p>
            <a:pPr indent="0" lvl="0" marL="0" marR="0" rtl="0" algn="ctr">
              <a:lnSpc>
                <a:spcPct val="115005"/>
              </a:lnSpc>
              <a:spcBef>
                <a:spcPts val="0"/>
              </a:spcBef>
              <a:spcAft>
                <a:spcPts val="0"/>
              </a:spcAft>
              <a:buClr>
                <a:srgbClr val="000000"/>
              </a:buClr>
              <a:buSzPts val="2999"/>
              <a:buFont typeface="Arial"/>
              <a:buNone/>
            </a:pPr>
            <a:r>
              <a:rPr b="1" i="0" lang="es-ES" sz="2999" u="none" cap="none" strike="noStrike">
                <a:solidFill>
                  <a:srgbClr val="FFFFFF"/>
                </a:solidFill>
                <a:latin typeface="Poppins"/>
                <a:ea typeface="Poppins"/>
                <a:cs typeface="Poppins"/>
                <a:sym typeface="Poppins"/>
              </a:rPr>
              <a:t>Visualization</a:t>
            </a:r>
            <a:endParaRPr b="0" i="0" sz="1400" u="none" cap="none" strike="noStrike">
              <a:solidFill>
                <a:srgbClr val="000000"/>
              </a:solidFill>
              <a:latin typeface="Arial"/>
              <a:ea typeface="Arial"/>
              <a:cs typeface="Arial"/>
              <a:sym typeface="Arial"/>
            </a:endParaRPr>
          </a:p>
        </p:txBody>
      </p:sp>
      <p:grpSp>
        <p:nvGrpSpPr>
          <p:cNvPr id="856" name="Google Shape;856;g2d5227413d3_0_0"/>
          <p:cNvGrpSpPr/>
          <p:nvPr/>
        </p:nvGrpSpPr>
        <p:grpSpPr>
          <a:xfrm rot="3614490">
            <a:off x="15642094" y="3305434"/>
            <a:ext cx="6062035" cy="513763"/>
            <a:chOff x="0" y="-38100"/>
            <a:chExt cx="3139792" cy="266100"/>
          </a:xfrm>
        </p:grpSpPr>
        <p:sp>
          <p:nvSpPr>
            <p:cNvPr id="857" name="Google Shape;857;g2d5227413d3_0_0"/>
            <p:cNvSpPr/>
            <p:nvPr/>
          </p:nvSpPr>
          <p:spPr>
            <a:xfrm>
              <a:off x="0" y="0"/>
              <a:ext cx="3139792" cy="227858"/>
            </a:xfrm>
            <a:custGeom>
              <a:rect b="b" l="l" r="r" t="t"/>
              <a:pathLst>
                <a:path extrusionOk="0" h="227858" w="3139792">
                  <a:moveTo>
                    <a:pt x="2936592" y="0"/>
                  </a:moveTo>
                  <a:lnTo>
                    <a:pt x="0" y="0"/>
                  </a:lnTo>
                  <a:lnTo>
                    <a:pt x="203200" y="227858"/>
                  </a:lnTo>
                  <a:lnTo>
                    <a:pt x="3139792" y="227858"/>
                  </a:lnTo>
                  <a:lnTo>
                    <a:pt x="2936592"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58" name="Google Shape;858;g2d5227413d3_0_0"/>
            <p:cNvSpPr txBox="1"/>
            <p:nvPr/>
          </p:nvSpPr>
          <p:spPr>
            <a:xfrm>
              <a:off x="101600" y="-38100"/>
              <a:ext cx="2936700" cy="2661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859" name="Google Shape;859;g2d5227413d3_0_0"/>
          <p:cNvGrpSpPr/>
          <p:nvPr/>
        </p:nvGrpSpPr>
        <p:grpSpPr>
          <a:xfrm rot="-1795516">
            <a:off x="17264789" y="-2296447"/>
            <a:ext cx="3826012" cy="3918741"/>
            <a:chOff x="0" y="-38100"/>
            <a:chExt cx="830765" cy="850900"/>
          </a:xfrm>
        </p:grpSpPr>
        <p:sp>
          <p:nvSpPr>
            <p:cNvPr id="860" name="Google Shape;860;g2d5227413d3_0_0"/>
            <p:cNvSpPr/>
            <p:nvPr/>
          </p:nvSpPr>
          <p:spPr>
            <a:xfrm>
              <a:off x="0" y="0"/>
              <a:ext cx="830765" cy="812800"/>
            </a:xfrm>
            <a:custGeom>
              <a:rect b="b" l="l" r="r" t="t"/>
              <a:pathLst>
                <a:path extrusionOk="0" h="812800" w="830765">
                  <a:moveTo>
                    <a:pt x="0" y="0"/>
                  </a:moveTo>
                  <a:lnTo>
                    <a:pt x="830765" y="0"/>
                  </a:lnTo>
                  <a:lnTo>
                    <a:pt x="830765" y="812800"/>
                  </a:lnTo>
                  <a:lnTo>
                    <a:pt x="0" y="81280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61" name="Google Shape;861;g2d5227413d3_0_0"/>
            <p:cNvSpPr txBox="1"/>
            <p:nvPr/>
          </p:nvSpPr>
          <p:spPr>
            <a:xfrm>
              <a:off x="0" y="-38100"/>
              <a:ext cx="830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862" name="Google Shape;862;g2d5227413d3_0_0"/>
          <p:cNvGrpSpPr/>
          <p:nvPr/>
        </p:nvGrpSpPr>
        <p:grpSpPr>
          <a:xfrm rot="3614490">
            <a:off x="14299053" y="1425186"/>
            <a:ext cx="7586132" cy="513763"/>
            <a:chOff x="0" y="-38100"/>
            <a:chExt cx="3929188" cy="266100"/>
          </a:xfrm>
        </p:grpSpPr>
        <p:sp>
          <p:nvSpPr>
            <p:cNvPr id="863" name="Google Shape;863;g2d5227413d3_0_0"/>
            <p:cNvSpPr/>
            <p:nvPr/>
          </p:nvSpPr>
          <p:spPr>
            <a:xfrm>
              <a:off x="0" y="0"/>
              <a:ext cx="3929188" cy="227858"/>
            </a:xfrm>
            <a:custGeom>
              <a:rect b="b" l="l" r="r" t="t"/>
              <a:pathLst>
                <a:path extrusionOk="0" h="227858" w="3929188">
                  <a:moveTo>
                    <a:pt x="3725988" y="0"/>
                  </a:moveTo>
                  <a:lnTo>
                    <a:pt x="0" y="0"/>
                  </a:lnTo>
                  <a:lnTo>
                    <a:pt x="203200" y="227858"/>
                  </a:lnTo>
                  <a:lnTo>
                    <a:pt x="3929188" y="227858"/>
                  </a:lnTo>
                  <a:lnTo>
                    <a:pt x="3725988"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64" name="Google Shape;864;g2d5227413d3_0_0"/>
            <p:cNvSpPr txBox="1"/>
            <p:nvPr/>
          </p:nvSpPr>
          <p:spPr>
            <a:xfrm>
              <a:off x="101600" y="-38100"/>
              <a:ext cx="3726000" cy="2661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865" name="Google Shape;865;g2d5227413d3_0_0"/>
          <p:cNvGrpSpPr/>
          <p:nvPr/>
        </p:nvGrpSpPr>
        <p:grpSpPr>
          <a:xfrm rot="-3617492">
            <a:off x="-2915547" y="-2343708"/>
            <a:ext cx="3826045" cy="3918776"/>
            <a:chOff x="0" y="-38100"/>
            <a:chExt cx="830765" cy="850900"/>
          </a:xfrm>
        </p:grpSpPr>
        <p:sp>
          <p:nvSpPr>
            <p:cNvPr id="866" name="Google Shape;866;g2d5227413d3_0_0"/>
            <p:cNvSpPr/>
            <p:nvPr/>
          </p:nvSpPr>
          <p:spPr>
            <a:xfrm>
              <a:off x="0" y="0"/>
              <a:ext cx="830765" cy="812800"/>
            </a:xfrm>
            <a:custGeom>
              <a:rect b="b" l="l" r="r" t="t"/>
              <a:pathLst>
                <a:path extrusionOk="0" h="812800" w="830765">
                  <a:moveTo>
                    <a:pt x="0" y="0"/>
                  </a:moveTo>
                  <a:lnTo>
                    <a:pt x="830765" y="0"/>
                  </a:lnTo>
                  <a:lnTo>
                    <a:pt x="830765" y="812800"/>
                  </a:lnTo>
                  <a:lnTo>
                    <a:pt x="0" y="81280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67" name="Google Shape;867;g2d5227413d3_0_0"/>
            <p:cNvSpPr txBox="1"/>
            <p:nvPr/>
          </p:nvSpPr>
          <p:spPr>
            <a:xfrm>
              <a:off x="0" y="-38100"/>
              <a:ext cx="830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868" name="Google Shape;868;g2d5227413d3_0_0"/>
          <p:cNvGrpSpPr/>
          <p:nvPr/>
        </p:nvGrpSpPr>
        <p:grpSpPr>
          <a:xfrm rot="7182724">
            <a:off x="-2426255" y="2756406"/>
            <a:ext cx="4800106" cy="527665"/>
            <a:chOff x="0" y="-38100"/>
            <a:chExt cx="2357911" cy="259200"/>
          </a:xfrm>
        </p:grpSpPr>
        <p:sp>
          <p:nvSpPr>
            <p:cNvPr id="869" name="Google Shape;869;g2d5227413d3_0_0"/>
            <p:cNvSpPr/>
            <p:nvPr/>
          </p:nvSpPr>
          <p:spPr>
            <a:xfrm>
              <a:off x="0" y="0"/>
              <a:ext cx="2357911" cy="220984"/>
            </a:xfrm>
            <a:custGeom>
              <a:rect b="b" l="l" r="r" t="t"/>
              <a:pathLst>
                <a:path extrusionOk="0" h="220984" w="2357911">
                  <a:moveTo>
                    <a:pt x="203200" y="0"/>
                  </a:moveTo>
                  <a:lnTo>
                    <a:pt x="2357911" y="0"/>
                  </a:lnTo>
                  <a:lnTo>
                    <a:pt x="2154711" y="220984"/>
                  </a:lnTo>
                  <a:lnTo>
                    <a:pt x="0" y="220984"/>
                  </a:lnTo>
                  <a:lnTo>
                    <a:pt x="203200"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70" name="Google Shape;870;g2d5227413d3_0_0"/>
            <p:cNvSpPr txBox="1"/>
            <p:nvPr/>
          </p:nvSpPr>
          <p:spPr>
            <a:xfrm>
              <a:off x="101600" y="-38100"/>
              <a:ext cx="2154600" cy="2592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871" name="Google Shape;871;g2d5227413d3_0_0"/>
          <p:cNvGrpSpPr/>
          <p:nvPr/>
        </p:nvGrpSpPr>
        <p:grpSpPr>
          <a:xfrm rot="7182654">
            <a:off x="-3458253" y="1398054"/>
            <a:ext cx="7451099" cy="504202"/>
            <a:chOff x="0" y="-38100"/>
            <a:chExt cx="3830457" cy="259200"/>
          </a:xfrm>
        </p:grpSpPr>
        <p:sp>
          <p:nvSpPr>
            <p:cNvPr id="872" name="Google Shape;872;g2d5227413d3_0_0"/>
            <p:cNvSpPr/>
            <p:nvPr/>
          </p:nvSpPr>
          <p:spPr>
            <a:xfrm>
              <a:off x="0" y="0"/>
              <a:ext cx="3830457" cy="220984"/>
            </a:xfrm>
            <a:custGeom>
              <a:rect b="b" l="l" r="r" t="t"/>
              <a:pathLst>
                <a:path extrusionOk="0" h="220984" w="3830457">
                  <a:moveTo>
                    <a:pt x="203200" y="0"/>
                  </a:moveTo>
                  <a:lnTo>
                    <a:pt x="3830457" y="0"/>
                  </a:lnTo>
                  <a:lnTo>
                    <a:pt x="3627257" y="220984"/>
                  </a:lnTo>
                  <a:lnTo>
                    <a:pt x="0" y="220984"/>
                  </a:lnTo>
                  <a:lnTo>
                    <a:pt x="203200"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73" name="Google Shape;873;g2d5227413d3_0_0"/>
            <p:cNvSpPr txBox="1"/>
            <p:nvPr/>
          </p:nvSpPr>
          <p:spPr>
            <a:xfrm>
              <a:off x="101600" y="-38100"/>
              <a:ext cx="3627300" cy="2592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874" name="Google Shape;874;g2d5227413d3_0_0"/>
          <p:cNvSpPr txBox="1"/>
          <p:nvPr/>
        </p:nvSpPr>
        <p:spPr>
          <a:xfrm>
            <a:off x="11211509" y="2263350"/>
            <a:ext cx="7330200" cy="67266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600"/>
              <a:buFont typeface="Arial"/>
              <a:buNone/>
            </a:pPr>
            <a:r>
              <a:rPr b="0" i="0" lang="es-ES" sz="2600" u="none" cap="none" strike="noStrike">
                <a:solidFill>
                  <a:schemeClr val="dk1"/>
                </a:solidFill>
                <a:latin typeface="Poppins"/>
                <a:ea typeface="Poppins"/>
                <a:cs typeface="Poppins"/>
                <a:sym typeface="Poppins"/>
              </a:rPr>
              <a:t>Tendencias:</a:t>
            </a:r>
            <a:endParaRPr b="0" i="0" sz="1400" u="none" cap="none" strike="noStrike">
              <a:solidFill>
                <a:schemeClr val="dk1"/>
              </a:solidFill>
              <a:latin typeface="Arial"/>
              <a:ea typeface="Arial"/>
              <a:cs typeface="Arial"/>
              <a:sym typeface="Arial"/>
            </a:endParaRPr>
          </a:p>
          <a:p>
            <a:pPr indent="-457200" lvl="0" marL="457200" marR="0" rtl="0" algn="l">
              <a:lnSpc>
                <a:spcPct val="150000"/>
              </a:lnSpc>
              <a:spcBef>
                <a:spcPts val="0"/>
              </a:spcBef>
              <a:spcAft>
                <a:spcPts val="0"/>
              </a:spcAft>
              <a:buClr>
                <a:schemeClr val="dk1"/>
              </a:buClr>
              <a:buSzPts val="2600"/>
              <a:buFont typeface="Arial"/>
              <a:buChar char="•"/>
            </a:pPr>
            <a:r>
              <a:rPr b="0" i="0" lang="es-ES" sz="2600" u="none" cap="none" strike="noStrike">
                <a:solidFill>
                  <a:schemeClr val="dk1"/>
                </a:solidFill>
                <a:latin typeface="Poppins"/>
                <a:ea typeface="Poppins"/>
                <a:cs typeface="Poppins"/>
                <a:sym typeface="Poppins"/>
              </a:rPr>
              <a:t>Crecimiento inestable: $</a:t>
            </a:r>
            <a:r>
              <a:rPr lang="es-ES" sz="2600">
                <a:solidFill>
                  <a:schemeClr val="dk1"/>
                </a:solidFill>
                <a:latin typeface="Poppins"/>
                <a:ea typeface="Poppins"/>
                <a:cs typeface="Poppins"/>
                <a:sym typeface="Poppins"/>
              </a:rPr>
              <a:t>1.6</a:t>
            </a:r>
            <a:r>
              <a:rPr b="0" i="0" lang="es-ES" sz="2600" u="none" cap="none" strike="noStrike">
                <a:solidFill>
                  <a:schemeClr val="dk1"/>
                </a:solidFill>
                <a:latin typeface="Poppins"/>
                <a:ea typeface="Poppins"/>
                <a:cs typeface="Poppins"/>
                <a:sym typeface="Poppins"/>
              </a:rPr>
              <a:t>M → $2.</a:t>
            </a:r>
            <a:r>
              <a:rPr lang="es-ES" sz="2600">
                <a:solidFill>
                  <a:schemeClr val="dk1"/>
                </a:solidFill>
                <a:latin typeface="Poppins"/>
                <a:ea typeface="Poppins"/>
                <a:cs typeface="Poppins"/>
                <a:sym typeface="Poppins"/>
              </a:rPr>
              <a:t>6</a:t>
            </a:r>
            <a:r>
              <a:rPr b="0" i="0" lang="es-ES" sz="2600" u="none" cap="none" strike="noStrike">
                <a:solidFill>
                  <a:schemeClr val="dk1"/>
                </a:solidFill>
                <a:latin typeface="Poppins"/>
                <a:ea typeface="Poppins"/>
                <a:cs typeface="Poppins"/>
                <a:sym typeface="Poppins"/>
              </a:rPr>
              <a:t>M+</a:t>
            </a:r>
            <a:endParaRPr b="0" i="0" sz="14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600"/>
              <a:buFont typeface="Arial"/>
              <a:buNone/>
            </a:pPr>
            <a:r>
              <a:rPr b="0" i="0" lang="es-ES" sz="2600" u="none" cap="none" strike="noStrike">
                <a:solidFill>
                  <a:schemeClr val="dk1"/>
                </a:solidFill>
                <a:latin typeface="Poppins"/>
                <a:ea typeface="Poppins"/>
                <a:cs typeface="Poppins"/>
                <a:sym typeface="Poppins"/>
              </a:rPr>
              <a:t>Estacionalidad:</a:t>
            </a:r>
            <a:endParaRPr b="0" i="0" sz="1400" u="none" cap="none" strike="noStrike">
              <a:solidFill>
                <a:schemeClr val="dk1"/>
              </a:solidFill>
              <a:latin typeface="Arial"/>
              <a:ea typeface="Arial"/>
              <a:cs typeface="Arial"/>
              <a:sym typeface="Arial"/>
            </a:endParaRPr>
          </a:p>
          <a:p>
            <a:pPr indent="-457200" lvl="0" marL="457200" marR="0" rtl="0" algn="l">
              <a:lnSpc>
                <a:spcPct val="150000"/>
              </a:lnSpc>
              <a:spcBef>
                <a:spcPts val="0"/>
              </a:spcBef>
              <a:spcAft>
                <a:spcPts val="0"/>
              </a:spcAft>
              <a:buClr>
                <a:schemeClr val="dk1"/>
              </a:buClr>
              <a:buSzPts val="2600"/>
              <a:buFont typeface="Arial"/>
              <a:buChar char="•"/>
            </a:pPr>
            <a:r>
              <a:rPr b="0" i="0" lang="es-ES" sz="2600" u="none" cap="none" strike="noStrike">
                <a:solidFill>
                  <a:schemeClr val="dk1"/>
                </a:solidFill>
                <a:latin typeface="Poppins"/>
                <a:ea typeface="Poppins"/>
                <a:cs typeface="Poppins"/>
                <a:sym typeface="Poppins"/>
              </a:rPr>
              <a:t>Picos: Junio - </a:t>
            </a:r>
            <a:r>
              <a:rPr lang="es-ES" sz="2600">
                <a:solidFill>
                  <a:schemeClr val="dk1"/>
                </a:solidFill>
                <a:latin typeface="Poppins"/>
                <a:ea typeface="Poppins"/>
                <a:cs typeface="Poppins"/>
                <a:sym typeface="Poppins"/>
              </a:rPr>
              <a:t>Diciembre</a:t>
            </a:r>
            <a:endParaRPr b="0" i="0" sz="1400" u="none" cap="none" strike="noStrike">
              <a:solidFill>
                <a:schemeClr val="dk1"/>
              </a:solidFill>
              <a:latin typeface="Arial"/>
              <a:ea typeface="Arial"/>
              <a:cs typeface="Arial"/>
              <a:sym typeface="Arial"/>
            </a:endParaRPr>
          </a:p>
          <a:p>
            <a:pPr indent="-457200" lvl="0" marL="457200" marR="0" rtl="0" algn="l">
              <a:lnSpc>
                <a:spcPct val="150000"/>
              </a:lnSpc>
              <a:spcBef>
                <a:spcPts val="0"/>
              </a:spcBef>
              <a:spcAft>
                <a:spcPts val="0"/>
              </a:spcAft>
              <a:buClr>
                <a:schemeClr val="dk1"/>
              </a:buClr>
              <a:buSzPts val="2600"/>
              <a:buFont typeface="Arial"/>
              <a:buChar char="•"/>
            </a:pPr>
            <a:r>
              <a:rPr b="0" i="0" lang="es-ES" sz="2600" u="none" cap="none" strike="noStrike">
                <a:solidFill>
                  <a:schemeClr val="dk1"/>
                </a:solidFill>
                <a:latin typeface="Poppins"/>
                <a:ea typeface="Poppins"/>
                <a:cs typeface="Poppins"/>
                <a:sym typeface="Poppins"/>
              </a:rPr>
              <a:t>Valles: </a:t>
            </a:r>
            <a:r>
              <a:rPr lang="es-ES" sz="2600">
                <a:solidFill>
                  <a:schemeClr val="dk1"/>
                </a:solidFill>
                <a:latin typeface="Poppins"/>
                <a:ea typeface="Poppins"/>
                <a:cs typeface="Poppins"/>
                <a:sym typeface="Poppins"/>
              </a:rPr>
              <a:t>Enero</a:t>
            </a:r>
            <a:endParaRPr b="0" i="0" sz="14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600"/>
              <a:buFont typeface="Arial"/>
              <a:buNone/>
            </a:pPr>
            <a:r>
              <a:rPr b="0" i="0" lang="es-ES" sz="2600" u="none" cap="none" strike="noStrike">
                <a:solidFill>
                  <a:schemeClr val="dk1"/>
                </a:solidFill>
                <a:latin typeface="Poppins"/>
                <a:ea typeface="Poppins"/>
                <a:cs typeface="Poppins"/>
                <a:sym typeface="Poppins"/>
              </a:rPr>
              <a:t>COVID &amp; Post:</a:t>
            </a:r>
            <a:endParaRPr b="0" i="0" sz="1400" u="none" cap="none" strike="noStrike">
              <a:solidFill>
                <a:schemeClr val="dk1"/>
              </a:solidFill>
              <a:latin typeface="Arial"/>
              <a:ea typeface="Arial"/>
              <a:cs typeface="Arial"/>
              <a:sym typeface="Arial"/>
            </a:endParaRPr>
          </a:p>
          <a:p>
            <a:pPr indent="-393700" lvl="0" marL="457200" marR="0" rtl="0" algn="l">
              <a:lnSpc>
                <a:spcPct val="150000"/>
              </a:lnSpc>
              <a:spcBef>
                <a:spcPts val="0"/>
              </a:spcBef>
              <a:spcAft>
                <a:spcPts val="0"/>
              </a:spcAft>
              <a:buClr>
                <a:schemeClr val="dk1"/>
              </a:buClr>
              <a:buSzPts val="2600"/>
              <a:buFont typeface="Arial"/>
              <a:buChar char="•"/>
            </a:pPr>
            <a:r>
              <a:rPr b="0" i="0" lang="es-ES" sz="2600" u="none" cap="none" strike="noStrike">
                <a:solidFill>
                  <a:schemeClr val="dk1"/>
                </a:solidFill>
                <a:latin typeface="Poppins"/>
                <a:ea typeface="Poppins"/>
                <a:cs typeface="Poppins"/>
                <a:sym typeface="Poppins"/>
              </a:rPr>
              <a:t>Aumento en ventas de licor en el 2020</a:t>
            </a:r>
            <a:endParaRPr b="0" i="0" sz="2600" u="none" cap="none" strike="noStrike">
              <a:solidFill>
                <a:schemeClr val="dk1"/>
              </a:solidFill>
              <a:latin typeface="Poppins"/>
              <a:ea typeface="Poppins"/>
              <a:cs typeface="Poppins"/>
              <a:sym typeface="Poppins"/>
            </a:endParaRPr>
          </a:p>
          <a:p>
            <a:pPr indent="-393700" lvl="0" marL="457200" marR="0" rtl="0" algn="l">
              <a:lnSpc>
                <a:spcPct val="150000"/>
              </a:lnSpc>
              <a:spcBef>
                <a:spcPts val="0"/>
              </a:spcBef>
              <a:spcAft>
                <a:spcPts val="0"/>
              </a:spcAft>
              <a:buClr>
                <a:schemeClr val="dk1"/>
              </a:buClr>
              <a:buSzPts val="2600"/>
              <a:buFont typeface="Poppins"/>
              <a:buChar char="•"/>
            </a:pPr>
            <a:r>
              <a:rPr b="0" i="0" lang="es-ES" sz="2600" u="none" cap="none" strike="noStrike">
                <a:solidFill>
                  <a:schemeClr val="dk1"/>
                </a:solidFill>
                <a:latin typeface="Poppins"/>
                <a:ea typeface="Poppins"/>
                <a:cs typeface="Poppins"/>
                <a:sym typeface="Poppins"/>
              </a:rPr>
              <a:t>Disminución en el consumo de licor en el 202</a:t>
            </a:r>
            <a:r>
              <a:rPr lang="es-ES" sz="2600">
                <a:solidFill>
                  <a:schemeClr val="dk1"/>
                </a:solidFill>
                <a:latin typeface="Poppins"/>
                <a:ea typeface="Poppins"/>
                <a:cs typeface="Poppins"/>
                <a:sym typeface="Poppins"/>
              </a:rPr>
              <a:t>2</a:t>
            </a:r>
            <a:r>
              <a:rPr b="0" i="0" lang="es-ES" sz="2600" u="none" cap="none" strike="noStrike">
                <a:solidFill>
                  <a:schemeClr val="dk1"/>
                </a:solidFill>
                <a:latin typeface="Poppins"/>
                <a:ea typeface="Poppins"/>
                <a:cs typeface="Poppins"/>
                <a:sym typeface="Poppins"/>
              </a:rPr>
              <a:t>.</a:t>
            </a:r>
            <a:endParaRPr b="0" i="0" sz="2600" u="none" cap="none" strike="noStrike">
              <a:solidFill>
                <a:schemeClr val="dk1"/>
              </a:solidFill>
              <a:latin typeface="Poppins"/>
              <a:ea typeface="Poppins"/>
              <a:cs typeface="Poppins"/>
              <a:sym typeface="Poppins"/>
            </a:endParaRPr>
          </a:p>
          <a:p>
            <a:pPr indent="0" lvl="0" marL="0" marR="0" rtl="0" algn="l">
              <a:lnSpc>
                <a:spcPct val="150000"/>
              </a:lnSpc>
              <a:spcBef>
                <a:spcPts val="0"/>
              </a:spcBef>
              <a:spcAft>
                <a:spcPts val="0"/>
              </a:spcAft>
              <a:buClr>
                <a:srgbClr val="000000"/>
              </a:buClr>
              <a:buSzPts val="2600"/>
              <a:buFont typeface="Arial"/>
              <a:buNone/>
            </a:pPr>
            <a:r>
              <a:rPr b="0" i="0" lang="es-ES" sz="2600" u="none" cap="none" strike="noStrike">
                <a:solidFill>
                  <a:schemeClr val="dk1"/>
                </a:solidFill>
                <a:latin typeface="Poppins"/>
                <a:ea typeface="Poppins"/>
                <a:cs typeface="Poppins"/>
                <a:sym typeface="Poppins"/>
              </a:rPr>
              <a:t>Volatilidad:</a:t>
            </a:r>
            <a:endParaRPr b="0" i="0" sz="1400" u="none" cap="none" strike="noStrike">
              <a:solidFill>
                <a:schemeClr val="dk1"/>
              </a:solidFill>
              <a:latin typeface="Arial"/>
              <a:ea typeface="Arial"/>
              <a:cs typeface="Arial"/>
              <a:sym typeface="Arial"/>
            </a:endParaRPr>
          </a:p>
          <a:p>
            <a:pPr indent="-393700" lvl="0" marL="457200" marR="0" rtl="0" algn="l">
              <a:lnSpc>
                <a:spcPct val="150000"/>
              </a:lnSpc>
              <a:spcBef>
                <a:spcPts val="0"/>
              </a:spcBef>
              <a:spcAft>
                <a:spcPts val="0"/>
              </a:spcAft>
              <a:buClr>
                <a:schemeClr val="dk1"/>
              </a:buClr>
              <a:buSzPts val="2600"/>
              <a:buFont typeface="Arial"/>
              <a:buChar char="•"/>
            </a:pPr>
            <a:r>
              <a:rPr b="0" i="0" lang="es-ES" sz="2600" u="none" cap="none" strike="noStrike">
                <a:solidFill>
                  <a:schemeClr val="dk1"/>
                </a:solidFill>
                <a:latin typeface="Poppins"/>
                <a:ea typeface="Poppins"/>
                <a:cs typeface="Poppins"/>
                <a:sym typeface="Poppins"/>
              </a:rPr>
              <a:t>Alta volatilidad reciente</a:t>
            </a:r>
            <a:endParaRPr b="0" i="0" sz="2600" u="none" cap="none" strike="noStrike">
              <a:solidFill>
                <a:schemeClr val="dk1"/>
              </a:solidFill>
              <a:latin typeface="Poppins"/>
              <a:ea typeface="Poppins"/>
              <a:cs typeface="Poppins"/>
              <a:sym typeface="Poppins"/>
            </a:endParaRPr>
          </a:p>
        </p:txBody>
      </p:sp>
      <p:pic>
        <p:nvPicPr>
          <p:cNvPr id="875" name="Google Shape;875;g2d5227413d3_0_0"/>
          <p:cNvPicPr preferRelativeResize="0"/>
          <p:nvPr/>
        </p:nvPicPr>
        <p:blipFill rotWithShape="1">
          <a:blip r:embed="rId4">
            <a:alphaModFix/>
          </a:blip>
          <a:srcRect b="0" l="0" r="0" t="0"/>
          <a:stretch/>
        </p:blipFill>
        <p:spPr>
          <a:xfrm>
            <a:off x="435425" y="2675050"/>
            <a:ext cx="10317525" cy="6228050"/>
          </a:xfrm>
          <a:prstGeom prst="rect">
            <a:avLst/>
          </a:prstGeom>
          <a:noFill/>
          <a:ln>
            <a:noFill/>
          </a:ln>
        </p:spPr>
      </p:pic>
      <p:pic>
        <p:nvPicPr>
          <p:cNvPr id="876" name="Google Shape;876;g2d5227413d3_0_0"/>
          <p:cNvPicPr preferRelativeResize="0"/>
          <p:nvPr/>
        </p:nvPicPr>
        <p:blipFill>
          <a:blip r:embed="rId5">
            <a:alphaModFix/>
          </a:blip>
          <a:stretch>
            <a:fillRect/>
          </a:stretch>
        </p:blipFill>
        <p:spPr>
          <a:xfrm>
            <a:off x="559475" y="2993275"/>
            <a:ext cx="10193476" cy="5909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3"/>
          <p:cNvSpPr/>
          <p:nvPr/>
        </p:nvSpPr>
        <p:spPr>
          <a:xfrm>
            <a:off x="-72906" y="-114491"/>
            <a:ext cx="6696368" cy="10515971"/>
          </a:xfrm>
          <a:custGeom>
            <a:rect b="b" l="l" r="r" t="t"/>
            <a:pathLst>
              <a:path extrusionOk="0" h="32986092" w="21004912">
                <a:moveTo>
                  <a:pt x="0" y="0"/>
                </a:moveTo>
                <a:lnTo>
                  <a:pt x="0" y="32986092"/>
                </a:lnTo>
                <a:lnTo>
                  <a:pt x="7515860" y="32986092"/>
                </a:lnTo>
                <a:lnTo>
                  <a:pt x="21004912" y="9356090"/>
                </a:lnTo>
                <a:lnTo>
                  <a:pt x="17844897" y="0"/>
                </a:lnTo>
                <a:close/>
              </a:path>
            </a:pathLst>
          </a:custGeom>
          <a:blipFill rotWithShape="1">
            <a:blip r:embed="rId3">
              <a:alphaModFix/>
            </a:blip>
            <a:stretch>
              <a:fillRect b="0" l="-81021" r="-54438"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143" name="Google Shape;143;p3"/>
          <p:cNvGrpSpPr/>
          <p:nvPr/>
        </p:nvGrpSpPr>
        <p:grpSpPr>
          <a:xfrm>
            <a:off x="3657428" y="8613038"/>
            <a:ext cx="3389448" cy="2965767"/>
            <a:chOff x="0" y="0"/>
            <a:chExt cx="812800" cy="711200"/>
          </a:xfrm>
        </p:grpSpPr>
        <p:sp>
          <p:nvSpPr>
            <p:cNvPr id="144" name="Google Shape;144;p3"/>
            <p:cNvSpPr/>
            <p:nvPr/>
          </p:nvSpPr>
          <p:spPr>
            <a:xfrm>
              <a:off x="0" y="0"/>
              <a:ext cx="812800" cy="711200"/>
            </a:xfrm>
            <a:custGeom>
              <a:rect b="b" l="l" r="r" t="t"/>
              <a:pathLst>
                <a:path extrusionOk="0" h="711200" w="812800">
                  <a:moveTo>
                    <a:pt x="406400" y="0"/>
                  </a:moveTo>
                  <a:lnTo>
                    <a:pt x="812800" y="711200"/>
                  </a:lnTo>
                  <a:lnTo>
                    <a:pt x="0" y="711200"/>
                  </a:lnTo>
                  <a:lnTo>
                    <a:pt x="406400"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5" name="Google Shape;145;p3"/>
            <p:cNvSpPr txBox="1"/>
            <p:nvPr/>
          </p:nvSpPr>
          <p:spPr>
            <a:xfrm>
              <a:off x="127000" y="292100"/>
              <a:ext cx="558800" cy="368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46" name="Google Shape;146;p3"/>
          <p:cNvGrpSpPr/>
          <p:nvPr/>
        </p:nvGrpSpPr>
        <p:grpSpPr>
          <a:xfrm rot="7174198">
            <a:off x="6401814" y="6479690"/>
            <a:ext cx="1468479" cy="682450"/>
            <a:chOff x="0" y="-38100"/>
            <a:chExt cx="812800" cy="377735"/>
          </a:xfrm>
        </p:grpSpPr>
        <p:sp>
          <p:nvSpPr>
            <p:cNvPr id="147" name="Google Shape;147;p3"/>
            <p:cNvSpPr/>
            <p:nvPr/>
          </p:nvSpPr>
          <p:spPr>
            <a:xfrm>
              <a:off x="0" y="0"/>
              <a:ext cx="812800" cy="339635"/>
            </a:xfrm>
            <a:custGeom>
              <a:rect b="b" l="l" r="r" t="t"/>
              <a:pathLst>
                <a:path extrusionOk="0" h="339635" w="812800">
                  <a:moveTo>
                    <a:pt x="203200" y="0"/>
                  </a:moveTo>
                  <a:lnTo>
                    <a:pt x="812800" y="0"/>
                  </a:lnTo>
                  <a:lnTo>
                    <a:pt x="609600" y="339635"/>
                  </a:lnTo>
                  <a:lnTo>
                    <a:pt x="0" y="339635"/>
                  </a:lnTo>
                  <a:lnTo>
                    <a:pt x="203200"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8" name="Google Shape;148;p3"/>
            <p:cNvSpPr txBox="1"/>
            <p:nvPr/>
          </p:nvSpPr>
          <p:spPr>
            <a:xfrm>
              <a:off x="101600" y="-38100"/>
              <a:ext cx="609600" cy="37773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49" name="Google Shape;149;p3"/>
          <p:cNvGrpSpPr/>
          <p:nvPr/>
        </p:nvGrpSpPr>
        <p:grpSpPr>
          <a:xfrm rot="7174198">
            <a:off x="5702467" y="7694548"/>
            <a:ext cx="1468479" cy="682450"/>
            <a:chOff x="0" y="-38100"/>
            <a:chExt cx="812800" cy="377735"/>
          </a:xfrm>
        </p:grpSpPr>
        <p:sp>
          <p:nvSpPr>
            <p:cNvPr id="150" name="Google Shape;150;p3"/>
            <p:cNvSpPr/>
            <p:nvPr/>
          </p:nvSpPr>
          <p:spPr>
            <a:xfrm>
              <a:off x="0" y="0"/>
              <a:ext cx="812800" cy="339635"/>
            </a:xfrm>
            <a:custGeom>
              <a:rect b="b" l="l" r="r" t="t"/>
              <a:pathLst>
                <a:path extrusionOk="0" h="339635" w="812800">
                  <a:moveTo>
                    <a:pt x="203200" y="0"/>
                  </a:moveTo>
                  <a:lnTo>
                    <a:pt x="812800" y="0"/>
                  </a:lnTo>
                  <a:lnTo>
                    <a:pt x="609600" y="339635"/>
                  </a:lnTo>
                  <a:lnTo>
                    <a:pt x="0" y="339635"/>
                  </a:lnTo>
                  <a:lnTo>
                    <a:pt x="203200"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1" name="Google Shape;151;p3"/>
            <p:cNvSpPr txBox="1"/>
            <p:nvPr/>
          </p:nvSpPr>
          <p:spPr>
            <a:xfrm>
              <a:off x="101600" y="-38100"/>
              <a:ext cx="609600" cy="37773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52" name="Google Shape;152;p3"/>
          <p:cNvGrpSpPr/>
          <p:nvPr/>
        </p:nvGrpSpPr>
        <p:grpSpPr>
          <a:xfrm rot="7182689">
            <a:off x="286356" y="7648103"/>
            <a:ext cx="9765479" cy="1073016"/>
            <a:chOff x="0" y="-38100"/>
            <a:chExt cx="2357911" cy="259084"/>
          </a:xfrm>
        </p:grpSpPr>
        <p:sp>
          <p:nvSpPr>
            <p:cNvPr id="153" name="Google Shape;153;p3"/>
            <p:cNvSpPr/>
            <p:nvPr/>
          </p:nvSpPr>
          <p:spPr>
            <a:xfrm>
              <a:off x="0" y="0"/>
              <a:ext cx="2357911" cy="220984"/>
            </a:xfrm>
            <a:custGeom>
              <a:rect b="b" l="l" r="r" t="t"/>
              <a:pathLst>
                <a:path extrusionOk="0" h="220984" w="2357911">
                  <a:moveTo>
                    <a:pt x="203200" y="0"/>
                  </a:moveTo>
                  <a:lnTo>
                    <a:pt x="2357911" y="0"/>
                  </a:lnTo>
                  <a:lnTo>
                    <a:pt x="2154711" y="220984"/>
                  </a:lnTo>
                  <a:lnTo>
                    <a:pt x="0" y="220984"/>
                  </a:lnTo>
                  <a:lnTo>
                    <a:pt x="203200"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4" name="Google Shape;154;p3"/>
            <p:cNvSpPr txBox="1"/>
            <p:nvPr/>
          </p:nvSpPr>
          <p:spPr>
            <a:xfrm>
              <a:off x="101600" y="-38100"/>
              <a:ext cx="2154711" cy="25908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55" name="Google Shape;155;p3"/>
          <p:cNvGrpSpPr/>
          <p:nvPr/>
        </p:nvGrpSpPr>
        <p:grpSpPr>
          <a:xfrm rot="-3585562">
            <a:off x="2994012" y="-3065370"/>
            <a:ext cx="7176132" cy="4396389"/>
            <a:chOff x="0" y="-38100"/>
            <a:chExt cx="435643" cy="266892"/>
          </a:xfrm>
        </p:grpSpPr>
        <p:sp>
          <p:nvSpPr>
            <p:cNvPr id="156" name="Google Shape;156;p3"/>
            <p:cNvSpPr/>
            <p:nvPr/>
          </p:nvSpPr>
          <p:spPr>
            <a:xfrm>
              <a:off x="0" y="0"/>
              <a:ext cx="435643" cy="228792"/>
            </a:xfrm>
            <a:custGeom>
              <a:rect b="b" l="l" r="r" t="t"/>
              <a:pathLst>
                <a:path extrusionOk="0" h="228792" w="435643">
                  <a:moveTo>
                    <a:pt x="203200" y="0"/>
                  </a:moveTo>
                  <a:lnTo>
                    <a:pt x="435643" y="0"/>
                  </a:lnTo>
                  <a:lnTo>
                    <a:pt x="232443" y="228792"/>
                  </a:lnTo>
                  <a:lnTo>
                    <a:pt x="0" y="228792"/>
                  </a:lnTo>
                  <a:lnTo>
                    <a:pt x="203200"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7" name="Google Shape;157;p3"/>
            <p:cNvSpPr txBox="1"/>
            <p:nvPr/>
          </p:nvSpPr>
          <p:spPr>
            <a:xfrm>
              <a:off x="101600" y="-38100"/>
              <a:ext cx="232443" cy="26689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58" name="Google Shape;158;p3"/>
          <p:cNvGrpSpPr/>
          <p:nvPr/>
        </p:nvGrpSpPr>
        <p:grpSpPr>
          <a:xfrm rot="7182689">
            <a:off x="-1939770" y="4662227"/>
            <a:ext cx="15622064" cy="1056642"/>
            <a:chOff x="0" y="-38100"/>
            <a:chExt cx="3830457" cy="259084"/>
          </a:xfrm>
        </p:grpSpPr>
        <p:sp>
          <p:nvSpPr>
            <p:cNvPr id="159" name="Google Shape;159;p3"/>
            <p:cNvSpPr/>
            <p:nvPr/>
          </p:nvSpPr>
          <p:spPr>
            <a:xfrm>
              <a:off x="0" y="0"/>
              <a:ext cx="3830457" cy="220984"/>
            </a:xfrm>
            <a:custGeom>
              <a:rect b="b" l="l" r="r" t="t"/>
              <a:pathLst>
                <a:path extrusionOk="0" h="220984" w="3830457">
                  <a:moveTo>
                    <a:pt x="203200" y="0"/>
                  </a:moveTo>
                  <a:lnTo>
                    <a:pt x="3830457" y="0"/>
                  </a:lnTo>
                  <a:lnTo>
                    <a:pt x="3627257" y="220984"/>
                  </a:lnTo>
                  <a:lnTo>
                    <a:pt x="0" y="220984"/>
                  </a:lnTo>
                  <a:lnTo>
                    <a:pt x="203200"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0" name="Google Shape;160;p3"/>
            <p:cNvSpPr txBox="1"/>
            <p:nvPr/>
          </p:nvSpPr>
          <p:spPr>
            <a:xfrm>
              <a:off x="101600" y="-38100"/>
              <a:ext cx="3627256" cy="25908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61" name="Google Shape;161;p3"/>
          <p:cNvSpPr txBox="1"/>
          <p:nvPr/>
        </p:nvSpPr>
        <p:spPr>
          <a:xfrm>
            <a:off x="8212674" y="2895838"/>
            <a:ext cx="9583500" cy="5817000"/>
          </a:xfrm>
          <a:prstGeom prst="rect">
            <a:avLst/>
          </a:prstGeom>
          <a:noFill/>
          <a:ln>
            <a:noFill/>
          </a:ln>
        </p:spPr>
        <p:txBody>
          <a:bodyPr anchorCtr="0" anchor="t" bIns="0" lIns="0" spcFirstLastPara="1" rIns="0" wrap="square" tIns="0">
            <a:spAutoFit/>
          </a:bodyPr>
          <a:lstStyle/>
          <a:p>
            <a:pPr indent="-457200" lvl="0" marL="457200" marR="0" rtl="0" algn="just">
              <a:lnSpc>
                <a:spcPct val="150000"/>
              </a:lnSpc>
              <a:spcBef>
                <a:spcPts val="0"/>
              </a:spcBef>
              <a:spcAft>
                <a:spcPts val="0"/>
              </a:spcAft>
              <a:buClr>
                <a:srgbClr val="000000"/>
              </a:buClr>
              <a:buSzPts val="2999"/>
              <a:buFont typeface="Arial"/>
              <a:buChar char="•"/>
            </a:pPr>
            <a:r>
              <a:rPr b="0" i="0" lang="es-ES" sz="2999" u="none" cap="none" strike="noStrike">
                <a:solidFill>
                  <a:srgbClr val="000000"/>
                </a:solidFill>
                <a:latin typeface="Poppins"/>
                <a:ea typeface="Poppins"/>
                <a:cs typeface="Poppins"/>
                <a:sym typeface="Poppins"/>
              </a:rPr>
              <a:t>Datos de compras de bebidas alcohólicas en Iowa*</a:t>
            </a:r>
            <a:endParaRPr b="0" i="0" sz="1400" u="none" cap="none" strike="noStrike">
              <a:solidFill>
                <a:srgbClr val="000000"/>
              </a:solidFill>
              <a:latin typeface="Arial"/>
              <a:ea typeface="Arial"/>
              <a:cs typeface="Arial"/>
              <a:sym typeface="Arial"/>
            </a:endParaRPr>
          </a:p>
          <a:p>
            <a:pPr indent="-457200" lvl="0" marL="457200" marR="0" rtl="0" algn="just">
              <a:lnSpc>
                <a:spcPct val="150000"/>
              </a:lnSpc>
              <a:spcBef>
                <a:spcPts val="0"/>
              </a:spcBef>
              <a:spcAft>
                <a:spcPts val="0"/>
              </a:spcAft>
              <a:buClr>
                <a:srgbClr val="000000"/>
              </a:buClr>
              <a:buSzPts val="2999"/>
              <a:buFont typeface="Arial"/>
              <a:buChar char="•"/>
            </a:pPr>
            <a:r>
              <a:rPr b="0" i="0" lang="es-ES" sz="2999" u="none" cap="none" strike="noStrike">
                <a:solidFill>
                  <a:srgbClr val="000000"/>
                </a:solidFill>
                <a:latin typeface="Poppins"/>
                <a:ea typeface="Poppins"/>
                <a:cs typeface="Poppins"/>
                <a:sym typeface="Poppins"/>
              </a:rPr>
              <a:t>Licencias Clase "E" (tiendas minoristas)</a:t>
            </a:r>
            <a:endParaRPr b="0" i="0" sz="1400" u="none" cap="none" strike="noStrike">
              <a:solidFill>
                <a:srgbClr val="000000"/>
              </a:solidFill>
              <a:latin typeface="Arial"/>
              <a:ea typeface="Arial"/>
              <a:cs typeface="Arial"/>
              <a:sym typeface="Arial"/>
            </a:endParaRPr>
          </a:p>
          <a:p>
            <a:pPr indent="-457200" lvl="0" marL="457200" marR="0" rtl="0" algn="just">
              <a:lnSpc>
                <a:spcPct val="150000"/>
              </a:lnSpc>
              <a:spcBef>
                <a:spcPts val="0"/>
              </a:spcBef>
              <a:spcAft>
                <a:spcPts val="0"/>
              </a:spcAft>
              <a:buClr>
                <a:srgbClr val="000000"/>
              </a:buClr>
              <a:buSzPts val="2999"/>
              <a:buFont typeface="Arial"/>
              <a:buChar char="•"/>
            </a:pPr>
            <a:r>
              <a:rPr b="0" i="0" lang="es-ES" sz="2999" u="none" cap="none" strike="noStrike">
                <a:solidFill>
                  <a:srgbClr val="000000"/>
                </a:solidFill>
                <a:latin typeface="Poppins"/>
                <a:ea typeface="Poppins"/>
                <a:cs typeface="Poppins"/>
                <a:sym typeface="Poppins"/>
              </a:rPr>
              <a:t>Información detallada por producto y fecha</a:t>
            </a:r>
            <a:endParaRPr b="0" i="0" sz="1400" u="none" cap="none" strike="noStrike">
              <a:solidFill>
                <a:srgbClr val="000000"/>
              </a:solidFill>
              <a:latin typeface="Arial"/>
              <a:ea typeface="Arial"/>
              <a:cs typeface="Arial"/>
              <a:sym typeface="Arial"/>
            </a:endParaRPr>
          </a:p>
          <a:p>
            <a:pPr indent="-457200" lvl="0" marL="457200" marR="0" rtl="0" algn="just">
              <a:lnSpc>
                <a:spcPct val="150000"/>
              </a:lnSpc>
              <a:spcBef>
                <a:spcPts val="0"/>
              </a:spcBef>
              <a:spcAft>
                <a:spcPts val="0"/>
              </a:spcAft>
              <a:buClr>
                <a:srgbClr val="000000"/>
              </a:buClr>
              <a:buSzPts val="2999"/>
              <a:buFont typeface="Arial"/>
              <a:buChar char="•"/>
            </a:pPr>
            <a:r>
              <a:rPr b="0" i="0" lang="es-ES" sz="2999" u="none" cap="none" strike="noStrike">
                <a:solidFill>
                  <a:srgbClr val="000000"/>
                </a:solidFill>
                <a:latin typeface="Poppins"/>
                <a:ea typeface="Poppins"/>
                <a:cs typeface="Poppins"/>
                <a:sym typeface="Poppins"/>
              </a:rPr>
              <a:t>Variables clave: ventas, volumen, costos, precios.</a:t>
            </a:r>
            <a:endParaRPr b="0" i="0" sz="2999" u="none" cap="none" strike="noStrike">
              <a:solidFill>
                <a:srgbClr val="000000"/>
              </a:solidFill>
              <a:latin typeface="Poppins"/>
              <a:ea typeface="Poppins"/>
              <a:cs typeface="Poppins"/>
              <a:sym typeface="Poppins"/>
            </a:endParaRPr>
          </a:p>
          <a:p>
            <a:pPr indent="0" lvl="0" marL="0" marR="0" rtl="0" algn="just">
              <a:lnSpc>
                <a:spcPct val="100000"/>
              </a:lnSpc>
              <a:spcBef>
                <a:spcPts val="0"/>
              </a:spcBef>
              <a:spcAft>
                <a:spcPts val="0"/>
              </a:spcAft>
              <a:buNone/>
            </a:pPr>
            <a:r>
              <a:rPr b="0" i="0" lang="es-ES" sz="1800" u="none" cap="none" strike="noStrike">
                <a:solidFill>
                  <a:srgbClr val="000000"/>
                </a:solidFill>
                <a:latin typeface="Poppins"/>
                <a:ea typeface="Poppins"/>
                <a:cs typeface="Poppins"/>
                <a:sym typeface="Poppins"/>
              </a:rPr>
              <a:t>* El dataset con la información fue descargada de la url: </a:t>
            </a:r>
            <a:r>
              <a:rPr b="0" i="0" lang="es-ES" sz="1800" u="sng" cap="none" strike="noStrike">
                <a:solidFill>
                  <a:srgbClr val="000000"/>
                </a:solidFill>
                <a:latin typeface="Poppins"/>
                <a:ea typeface="Poppins"/>
                <a:cs typeface="Poppins"/>
                <a:sym typeface="Poppins"/>
                <a:hlinkClick r:id="rId4">
                  <a:extLst>
                    <a:ext uri="{A12FA001-AC4F-418D-AE19-62706E023703}">
                      <ahyp:hlinkClr val="tx"/>
                    </a:ext>
                  </a:extLst>
                </a:hlinkClick>
              </a:rPr>
              <a:t>https://catalog.data.gov/dataset/iowa-liquor-sales</a:t>
            </a:r>
            <a:r>
              <a:rPr b="0" i="0" lang="es-ES" sz="1800" u="none" cap="none" strike="noStrike">
                <a:solidFill>
                  <a:srgbClr val="000000"/>
                </a:solidFill>
                <a:latin typeface="Poppins"/>
                <a:ea typeface="Poppins"/>
                <a:cs typeface="Poppins"/>
                <a:sym typeface="Poppins"/>
              </a:rPr>
              <a:t>, el dataset contaba con 30 Millones de registros del periodo enero 2012 a octubre 2024 contando con 100 condados, y debido al volumen de datos y poder procesarlos se filtraron los 4 estados con mayor venta y el periodo de 2019 al 2022 para ver el impacto pre y post pandemia</a:t>
            </a:r>
            <a:endParaRPr b="0" i="0" sz="1600" u="none" cap="none" strike="noStrike">
              <a:solidFill>
                <a:srgbClr val="000000"/>
              </a:solidFill>
              <a:latin typeface="Arial"/>
              <a:ea typeface="Arial"/>
              <a:cs typeface="Arial"/>
              <a:sym typeface="Arial"/>
            </a:endParaRPr>
          </a:p>
        </p:txBody>
      </p:sp>
      <p:sp>
        <p:nvSpPr>
          <p:cNvPr id="162" name="Google Shape;162;p3"/>
          <p:cNvSpPr txBox="1"/>
          <p:nvPr/>
        </p:nvSpPr>
        <p:spPr>
          <a:xfrm>
            <a:off x="9144000" y="2177760"/>
            <a:ext cx="7195500" cy="692400"/>
          </a:xfrm>
          <a:prstGeom prst="rect">
            <a:avLst/>
          </a:prstGeom>
          <a:noFill/>
          <a:ln>
            <a:noFill/>
          </a:ln>
        </p:spPr>
        <p:txBody>
          <a:bodyPr anchorCtr="0" anchor="t" bIns="0" lIns="0" spcFirstLastPara="1" rIns="0" wrap="square" tIns="0">
            <a:spAutoFit/>
          </a:bodyPr>
          <a:lstStyle/>
          <a:p>
            <a:pPr indent="0" lvl="0" marL="0" marR="0" rtl="0" algn="l">
              <a:lnSpc>
                <a:spcPct val="113002"/>
              </a:lnSpc>
              <a:spcBef>
                <a:spcPts val="0"/>
              </a:spcBef>
              <a:spcAft>
                <a:spcPts val="0"/>
              </a:spcAft>
              <a:buClr>
                <a:srgbClr val="000000"/>
              </a:buClr>
              <a:buSzPts val="4499"/>
              <a:buFont typeface="Arial"/>
              <a:buNone/>
            </a:pPr>
            <a:r>
              <a:rPr b="1" i="0" lang="es-ES" sz="4499" u="none" cap="none" strike="noStrike">
                <a:solidFill>
                  <a:srgbClr val="000000"/>
                </a:solidFill>
                <a:latin typeface="Poppins"/>
                <a:ea typeface="Poppins"/>
                <a:cs typeface="Poppins"/>
                <a:sym typeface="Poppins"/>
              </a:rPr>
              <a:t>Descripción del Dataset</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g2d525088810_0_0"/>
          <p:cNvSpPr/>
          <p:nvPr/>
        </p:nvSpPr>
        <p:spPr>
          <a:xfrm>
            <a:off x="2986321" y="3835592"/>
            <a:ext cx="1096897" cy="1044794"/>
          </a:xfrm>
          <a:custGeom>
            <a:rect b="b" l="l" r="r" t="t"/>
            <a:pathLst>
              <a:path extrusionOk="0" h="1044794" w="1096897">
                <a:moveTo>
                  <a:pt x="0" y="0"/>
                </a:moveTo>
                <a:lnTo>
                  <a:pt x="1096897" y="0"/>
                </a:lnTo>
                <a:lnTo>
                  <a:pt x="1096897" y="1044795"/>
                </a:lnTo>
                <a:lnTo>
                  <a:pt x="0" y="104479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82" name="Google Shape;882;g2d525088810_0_0"/>
          <p:cNvSpPr txBox="1"/>
          <p:nvPr/>
        </p:nvSpPr>
        <p:spPr>
          <a:xfrm>
            <a:off x="3493775" y="969310"/>
            <a:ext cx="11975700" cy="692700"/>
          </a:xfrm>
          <a:prstGeom prst="rect">
            <a:avLst/>
          </a:prstGeom>
          <a:noFill/>
          <a:ln>
            <a:noFill/>
          </a:ln>
        </p:spPr>
        <p:txBody>
          <a:bodyPr anchorCtr="0" anchor="t" bIns="0" lIns="0" spcFirstLastPara="1" rIns="0" wrap="square" tIns="0">
            <a:spAutoFit/>
          </a:bodyPr>
          <a:lstStyle/>
          <a:p>
            <a:pPr indent="0" lvl="0" marL="0" marR="0" rtl="0" algn="ctr">
              <a:lnSpc>
                <a:spcPct val="114977"/>
              </a:lnSpc>
              <a:spcBef>
                <a:spcPts val="0"/>
              </a:spcBef>
              <a:spcAft>
                <a:spcPts val="0"/>
              </a:spcAft>
              <a:buClr>
                <a:srgbClr val="000000"/>
              </a:buClr>
              <a:buSzPts val="4500"/>
              <a:buFont typeface="Arial"/>
              <a:buNone/>
            </a:pPr>
            <a:r>
              <a:rPr b="1" i="0" lang="es-ES" sz="4500" u="none" cap="none" strike="noStrike">
                <a:solidFill>
                  <a:srgbClr val="000000"/>
                </a:solidFill>
                <a:latin typeface="Poppins"/>
                <a:ea typeface="Poppins"/>
                <a:cs typeface="Poppins"/>
                <a:sym typeface="Poppins"/>
              </a:rPr>
              <a:t>Ventas por tiendas</a:t>
            </a:r>
            <a:endParaRPr b="0" i="0" sz="1400" u="none" cap="none" strike="noStrike">
              <a:solidFill>
                <a:srgbClr val="000000"/>
              </a:solidFill>
              <a:latin typeface="Arial"/>
              <a:ea typeface="Arial"/>
              <a:cs typeface="Arial"/>
              <a:sym typeface="Arial"/>
            </a:endParaRPr>
          </a:p>
        </p:txBody>
      </p:sp>
      <p:sp>
        <p:nvSpPr>
          <p:cNvPr id="883" name="Google Shape;883;g2d525088810_0_0"/>
          <p:cNvSpPr txBox="1"/>
          <p:nvPr/>
        </p:nvSpPr>
        <p:spPr>
          <a:xfrm>
            <a:off x="1077434" y="5837498"/>
            <a:ext cx="4914600" cy="461700"/>
          </a:xfrm>
          <a:prstGeom prst="rect">
            <a:avLst/>
          </a:prstGeom>
          <a:noFill/>
          <a:ln>
            <a:noFill/>
          </a:ln>
        </p:spPr>
        <p:txBody>
          <a:bodyPr anchorCtr="0" anchor="t" bIns="0" lIns="0" spcFirstLastPara="1" rIns="0" wrap="square" tIns="0">
            <a:spAutoFit/>
          </a:bodyPr>
          <a:lstStyle/>
          <a:p>
            <a:pPr indent="0" lvl="0" marL="0" marR="0" rtl="0" algn="ctr">
              <a:lnSpc>
                <a:spcPct val="115005"/>
              </a:lnSpc>
              <a:spcBef>
                <a:spcPts val="0"/>
              </a:spcBef>
              <a:spcAft>
                <a:spcPts val="0"/>
              </a:spcAft>
              <a:buClr>
                <a:srgbClr val="000000"/>
              </a:buClr>
              <a:buSzPts val="2999"/>
              <a:buFont typeface="Arial"/>
              <a:buNone/>
            </a:pPr>
            <a:r>
              <a:rPr b="1" i="0" lang="es-ES" sz="2999" u="none" cap="none" strike="noStrike">
                <a:solidFill>
                  <a:srgbClr val="FFFFFF"/>
                </a:solidFill>
                <a:latin typeface="Poppins"/>
                <a:ea typeface="Poppins"/>
                <a:cs typeface="Poppins"/>
                <a:sym typeface="Poppins"/>
              </a:rPr>
              <a:t>Data-driven Decisions</a:t>
            </a:r>
            <a:endParaRPr b="0" i="0" sz="1400" u="none" cap="none" strike="noStrike">
              <a:solidFill>
                <a:srgbClr val="000000"/>
              </a:solidFill>
              <a:latin typeface="Arial"/>
              <a:ea typeface="Arial"/>
              <a:cs typeface="Arial"/>
              <a:sym typeface="Arial"/>
            </a:endParaRPr>
          </a:p>
        </p:txBody>
      </p:sp>
      <p:sp>
        <p:nvSpPr>
          <p:cNvPr id="884" name="Google Shape;884;g2d525088810_0_0"/>
          <p:cNvSpPr txBox="1"/>
          <p:nvPr/>
        </p:nvSpPr>
        <p:spPr>
          <a:xfrm>
            <a:off x="13292672" y="5837498"/>
            <a:ext cx="2913000" cy="461700"/>
          </a:xfrm>
          <a:prstGeom prst="rect">
            <a:avLst/>
          </a:prstGeom>
          <a:noFill/>
          <a:ln>
            <a:noFill/>
          </a:ln>
        </p:spPr>
        <p:txBody>
          <a:bodyPr anchorCtr="0" anchor="t" bIns="0" lIns="0" spcFirstLastPara="1" rIns="0" wrap="square" tIns="0">
            <a:spAutoFit/>
          </a:bodyPr>
          <a:lstStyle/>
          <a:p>
            <a:pPr indent="0" lvl="0" marL="0" marR="0" rtl="0" algn="ctr">
              <a:lnSpc>
                <a:spcPct val="115005"/>
              </a:lnSpc>
              <a:spcBef>
                <a:spcPts val="0"/>
              </a:spcBef>
              <a:spcAft>
                <a:spcPts val="0"/>
              </a:spcAft>
              <a:buClr>
                <a:srgbClr val="000000"/>
              </a:buClr>
              <a:buSzPts val="2999"/>
              <a:buFont typeface="Arial"/>
              <a:buNone/>
            </a:pPr>
            <a:r>
              <a:rPr b="1" i="0" lang="es-ES" sz="2999" u="none" cap="none" strike="noStrike">
                <a:solidFill>
                  <a:srgbClr val="FFFFFF"/>
                </a:solidFill>
                <a:latin typeface="Poppins"/>
                <a:ea typeface="Poppins"/>
                <a:cs typeface="Poppins"/>
                <a:sym typeface="Poppins"/>
              </a:rPr>
              <a:t>Visualization</a:t>
            </a:r>
            <a:endParaRPr b="0" i="0" sz="1400" u="none" cap="none" strike="noStrike">
              <a:solidFill>
                <a:srgbClr val="000000"/>
              </a:solidFill>
              <a:latin typeface="Arial"/>
              <a:ea typeface="Arial"/>
              <a:cs typeface="Arial"/>
              <a:sym typeface="Arial"/>
            </a:endParaRPr>
          </a:p>
        </p:txBody>
      </p:sp>
      <p:grpSp>
        <p:nvGrpSpPr>
          <p:cNvPr id="885" name="Google Shape;885;g2d525088810_0_0"/>
          <p:cNvGrpSpPr/>
          <p:nvPr/>
        </p:nvGrpSpPr>
        <p:grpSpPr>
          <a:xfrm rot="3614490">
            <a:off x="15642094" y="3305434"/>
            <a:ext cx="6062035" cy="513763"/>
            <a:chOff x="0" y="-38100"/>
            <a:chExt cx="3139792" cy="266100"/>
          </a:xfrm>
        </p:grpSpPr>
        <p:sp>
          <p:nvSpPr>
            <p:cNvPr id="886" name="Google Shape;886;g2d525088810_0_0"/>
            <p:cNvSpPr/>
            <p:nvPr/>
          </p:nvSpPr>
          <p:spPr>
            <a:xfrm>
              <a:off x="0" y="0"/>
              <a:ext cx="3139792" cy="227858"/>
            </a:xfrm>
            <a:custGeom>
              <a:rect b="b" l="l" r="r" t="t"/>
              <a:pathLst>
                <a:path extrusionOk="0" h="227858" w="3139792">
                  <a:moveTo>
                    <a:pt x="2936592" y="0"/>
                  </a:moveTo>
                  <a:lnTo>
                    <a:pt x="0" y="0"/>
                  </a:lnTo>
                  <a:lnTo>
                    <a:pt x="203200" y="227858"/>
                  </a:lnTo>
                  <a:lnTo>
                    <a:pt x="3139792" y="227858"/>
                  </a:lnTo>
                  <a:lnTo>
                    <a:pt x="2936592"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87" name="Google Shape;887;g2d525088810_0_0"/>
            <p:cNvSpPr txBox="1"/>
            <p:nvPr/>
          </p:nvSpPr>
          <p:spPr>
            <a:xfrm>
              <a:off x="101600" y="-38100"/>
              <a:ext cx="2936700" cy="2661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888" name="Google Shape;888;g2d525088810_0_0"/>
          <p:cNvGrpSpPr/>
          <p:nvPr/>
        </p:nvGrpSpPr>
        <p:grpSpPr>
          <a:xfrm rot="-1795516">
            <a:off x="17264789" y="-2296447"/>
            <a:ext cx="3826012" cy="3918741"/>
            <a:chOff x="0" y="-38100"/>
            <a:chExt cx="830765" cy="850900"/>
          </a:xfrm>
        </p:grpSpPr>
        <p:sp>
          <p:nvSpPr>
            <p:cNvPr id="889" name="Google Shape;889;g2d525088810_0_0"/>
            <p:cNvSpPr/>
            <p:nvPr/>
          </p:nvSpPr>
          <p:spPr>
            <a:xfrm>
              <a:off x="0" y="0"/>
              <a:ext cx="830765" cy="812800"/>
            </a:xfrm>
            <a:custGeom>
              <a:rect b="b" l="l" r="r" t="t"/>
              <a:pathLst>
                <a:path extrusionOk="0" h="812800" w="830765">
                  <a:moveTo>
                    <a:pt x="0" y="0"/>
                  </a:moveTo>
                  <a:lnTo>
                    <a:pt x="830765" y="0"/>
                  </a:lnTo>
                  <a:lnTo>
                    <a:pt x="830765" y="812800"/>
                  </a:lnTo>
                  <a:lnTo>
                    <a:pt x="0" y="81280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90" name="Google Shape;890;g2d525088810_0_0"/>
            <p:cNvSpPr txBox="1"/>
            <p:nvPr/>
          </p:nvSpPr>
          <p:spPr>
            <a:xfrm>
              <a:off x="0" y="-38100"/>
              <a:ext cx="830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891" name="Google Shape;891;g2d525088810_0_0"/>
          <p:cNvGrpSpPr/>
          <p:nvPr/>
        </p:nvGrpSpPr>
        <p:grpSpPr>
          <a:xfrm rot="3614490">
            <a:off x="14299053" y="1425186"/>
            <a:ext cx="7586132" cy="513763"/>
            <a:chOff x="0" y="-38100"/>
            <a:chExt cx="3929188" cy="266100"/>
          </a:xfrm>
        </p:grpSpPr>
        <p:sp>
          <p:nvSpPr>
            <p:cNvPr id="892" name="Google Shape;892;g2d525088810_0_0"/>
            <p:cNvSpPr/>
            <p:nvPr/>
          </p:nvSpPr>
          <p:spPr>
            <a:xfrm>
              <a:off x="0" y="0"/>
              <a:ext cx="3929188" cy="227858"/>
            </a:xfrm>
            <a:custGeom>
              <a:rect b="b" l="l" r="r" t="t"/>
              <a:pathLst>
                <a:path extrusionOk="0" h="227858" w="3929188">
                  <a:moveTo>
                    <a:pt x="3725988" y="0"/>
                  </a:moveTo>
                  <a:lnTo>
                    <a:pt x="0" y="0"/>
                  </a:lnTo>
                  <a:lnTo>
                    <a:pt x="203200" y="227858"/>
                  </a:lnTo>
                  <a:lnTo>
                    <a:pt x="3929188" y="227858"/>
                  </a:lnTo>
                  <a:lnTo>
                    <a:pt x="3725988"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93" name="Google Shape;893;g2d525088810_0_0"/>
            <p:cNvSpPr txBox="1"/>
            <p:nvPr/>
          </p:nvSpPr>
          <p:spPr>
            <a:xfrm>
              <a:off x="101600" y="-38100"/>
              <a:ext cx="3726000" cy="2661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894" name="Google Shape;894;g2d525088810_0_0"/>
          <p:cNvGrpSpPr/>
          <p:nvPr/>
        </p:nvGrpSpPr>
        <p:grpSpPr>
          <a:xfrm rot="-3617492">
            <a:off x="-2915547" y="-2343708"/>
            <a:ext cx="3826045" cy="3918776"/>
            <a:chOff x="0" y="-38100"/>
            <a:chExt cx="830765" cy="850900"/>
          </a:xfrm>
        </p:grpSpPr>
        <p:sp>
          <p:nvSpPr>
            <p:cNvPr id="895" name="Google Shape;895;g2d525088810_0_0"/>
            <p:cNvSpPr/>
            <p:nvPr/>
          </p:nvSpPr>
          <p:spPr>
            <a:xfrm>
              <a:off x="0" y="0"/>
              <a:ext cx="830765" cy="812800"/>
            </a:xfrm>
            <a:custGeom>
              <a:rect b="b" l="l" r="r" t="t"/>
              <a:pathLst>
                <a:path extrusionOk="0" h="812800" w="830765">
                  <a:moveTo>
                    <a:pt x="0" y="0"/>
                  </a:moveTo>
                  <a:lnTo>
                    <a:pt x="830765" y="0"/>
                  </a:lnTo>
                  <a:lnTo>
                    <a:pt x="830765" y="812800"/>
                  </a:lnTo>
                  <a:lnTo>
                    <a:pt x="0" y="81280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96" name="Google Shape;896;g2d525088810_0_0"/>
            <p:cNvSpPr txBox="1"/>
            <p:nvPr/>
          </p:nvSpPr>
          <p:spPr>
            <a:xfrm>
              <a:off x="0" y="-38100"/>
              <a:ext cx="830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897" name="Google Shape;897;g2d525088810_0_0"/>
          <p:cNvGrpSpPr/>
          <p:nvPr/>
        </p:nvGrpSpPr>
        <p:grpSpPr>
          <a:xfrm rot="7182724">
            <a:off x="-2426255" y="2756406"/>
            <a:ext cx="4800106" cy="527665"/>
            <a:chOff x="0" y="-38100"/>
            <a:chExt cx="2357911" cy="259200"/>
          </a:xfrm>
        </p:grpSpPr>
        <p:sp>
          <p:nvSpPr>
            <p:cNvPr id="898" name="Google Shape;898;g2d525088810_0_0"/>
            <p:cNvSpPr/>
            <p:nvPr/>
          </p:nvSpPr>
          <p:spPr>
            <a:xfrm>
              <a:off x="0" y="0"/>
              <a:ext cx="2357911" cy="220984"/>
            </a:xfrm>
            <a:custGeom>
              <a:rect b="b" l="l" r="r" t="t"/>
              <a:pathLst>
                <a:path extrusionOk="0" h="220984" w="2357911">
                  <a:moveTo>
                    <a:pt x="203200" y="0"/>
                  </a:moveTo>
                  <a:lnTo>
                    <a:pt x="2357911" y="0"/>
                  </a:lnTo>
                  <a:lnTo>
                    <a:pt x="2154711" y="220984"/>
                  </a:lnTo>
                  <a:lnTo>
                    <a:pt x="0" y="220984"/>
                  </a:lnTo>
                  <a:lnTo>
                    <a:pt x="203200"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99" name="Google Shape;899;g2d525088810_0_0"/>
            <p:cNvSpPr txBox="1"/>
            <p:nvPr/>
          </p:nvSpPr>
          <p:spPr>
            <a:xfrm>
              <a:off x="101600" y="-38100"/>
              <a:ext cx="2154600" cy="2592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900" name="Google Shape;900;g2d525088810_0_0"/>
          <p:cNvGrpSpPr/>
          <p:nvPr/>
        </p:nvGrpSpPr>
        <p:grpSpPr>
          <a:xfrm rot="7182654">
            <a:off x="-3458253" y="1398054"/>
            <a:ext cx="7451099" cy="504202"/>
            <a:chOff x="0" y="-38100"/>
            <a:chExt cx="3830457" cy="259200"/>
          </a:xfrm>
        </p:grpSpPr>
        <p:sp>
          <p:nvSpPr>
            <p:cNvPr id="901" name="Google Shape;901;g2d525088810_0_0"/>
            <p:cNvSpPr/>
            <p:nvPr/>
          </p:nvSpPr>
          <p:spPr>
            <a:xfrm>
              <a:off x="0" y="0"/>
              <a:ext cx="3830457" cy="220984"/>
            </a:xfrm>
            <a:custGeom>
              <a:rect b="b" l="l" r="r" t="t"/>
              <a:pathLst>
                <a:path extrusionOk="0" h="220984" w="3830457">
                  <a:moveTo>
                    <a:pt x="203200" y="0"/>
                  </a:moveTo>
                  <a:lnTo>
                    <a:pt x="3830457" y="0"/>
                  </a:lnTo>
                  <a:lnTo>
                    <a:pt x="3627257" y="220984"/>
                  </a:lnTo>
                  <a:lnTo>
                    <a:pt x="0" y="220984"/>
                  </a:lnTo>
                  <a:lnTo>
                    <a:pt x="203200"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02" name="Google Shape;902;g2d525088810_0_0"/>
            <p:cNvSpPr txBox="1"/>
            <p:nvPr/>
          </p:nvSpPr>
          <p:spPr>
            <a:xfrm>
              <a:off x="101600" y="-38100"/>
              <a:ext cx="3627300" cy="2592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903" name="Google Shape;903;g2d525088810_0_0"/>
          <p:cNvSpPr txBox="1"/>
          <p:nvPr/>
        </p:nvSpPr>
        <p:spPr>
          <a:xfrm>
            <a:off x="10067163" y="2945594"/>
            <a:ext cx="7535100" cy="59106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600"/>
              <a:buFont typeface="Calibri"/>
              <a:buAutoNum type="arabicPeriod"/>
            </a:pPr>
            <a:r>
              <a:rPr b="1" i="0" lang="es-ES" sz="2600" u="none" cap="none" strike="noStrike">
                <a:solidFill>
                  <a:schemeClr val="dk1"/>
                </a:solidFill>
                <a:latin typeface="Poppins"/>
                <a:ea typeface="Poppins"/>
                <a:cs typeface="Poppins"/>
                <a:sym typeface="Poppins"/>
              </a:rPr>
              <a:t>Dominancia del Mercado:</a:t>
            </a:r>
            <a:endParaRPr b="0" i="0" sz="2600" u="none" cap="none" strike="noStrike">
              <a:solidFill>
                <a:schemeClr val="dk1"/>
              </a:solidFill>
              <a:latin typeface="Poppins"/>
              <a:ea typeface="Poppins"/>
              <a:cs typeface="Poppins"/>
              <a:sym typeface="Poppins"/>
            </a:endParaRPr>
          </a:p>
          <a:p>
            <a:pPr indent="-457200" lvl="0" marL="457200" marR="0" rtl="0" algn="just">
              <a:lnSpc>
                <a:spcPct val="100000"/>
              </a:lnSpc>
              <a:spcBef>
                <a:spcPts val="0"/>
              </a:spcBef>
              <a:spcAft>
                <a:spcPts val="0"/>
              </a:spcAft>
              <a:buClr>
                <a:schemeClr val="dk1"/>
              </a:buClr>
              <a:buSzPts val="2600"/>
              <a:buFont typeface="Arial"/>
              <a:buChar char="•"/>
            </a:pPr>
            <a:r>
              <a:rPr b="0" i="0" lang="es-ES" sz="2600" u="none" cap="none" strike="noStrike">
                <a:solidFill>
                  <a:schemeClr val="dk1"/>
                </a:solidFill>
                <a:latin typeface="Poppins"/>
                <a:ea typeface="Poppins"/>
                <a:cs typeface="Poppins"/>
                <a:sym typeface="Poppins"/>
              </a:rPr>
              <a:t>Hay una tienda que lidera (HY-VEE WINE AND SPIRITS) con ventas sobre $8.1M, y dos tiendas que le siguen (HY-VEE FOOD STORE, COSTCO WHOLESALE #1111) con ventas sobre $4.3M cada una.</a:t>
            </a:r>
            <a:endParaRPr b="0" i="0" sz="2600" u="none" cap="none" strike="noStrike">
              <a:solidFill>
                <a:schemeClr val="dk1"/>
              </a:solidFill>
              <a:latin typeface="Poppins"/>
              <a:ea typeface="Poppins"/>
              <a:cs typeface="Poppins"/>
              <a:sym typeface="Poppins"/>
            </a:endParaRPr>
          </a:p>
          <a:p>
            <a:pPr indent="0" lvl="0" marL="45720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600"/>
              <a:buFont typeface="Calibri"/>
              <a:buAutoNum type="arabicPeriod" startAt="2"/>
            </a:pPr>
            <a:r>
              <a:rPr b="1" i="0" lang="es-ES" sz="2600" u="none" cap="none" strike="noStrike">
                <a:solidFill>
                  <a:schemeClr val="dk1"/>
                </a:solidFill>
                <a:latin typeface="Poppins"/>
                <a:ea typeface="Poppins"/>
                <a:cs typeface="Poppins"/>
                <a:sym typeface="Poppins"/>
              </a:rPr>
              <a:t>Presencia de Cadenas:</a:t>
            </a:r>
            <a:endParaRPr b="0" i="0" sz="2600" u="none" cap="none" strike="noStrike">
              <a:solidFill>
                <a:schemeClr val="dk1"/>
              </a:solidFill>
              <a:latin typeface="Poppins"/>
              <a:ea typeface="Poppins"/>
              <a:cs typeface="Poppins"/>
              <a:sym typeface="Poppins"/>
            </a:endParaRPr>
          </a:p>
          <a:p>
            <a:pPr indent="-457200" lvl="0" marL="457200" marR="0" rtl="0" algn="just">
              <a:lnSpc>
                <a:spcPct val="100000"/>
              </a:lnSpc>
              <a:spcBef>
                <a:spcPts val="0"/>
              </a:spcBef>
              <a:spcAft>
                <a:spcPts val="0"/>
              </a:spcAft>
              <a:buClr>
                <a:schemeClr val="dk1"/>
              </a:buClr>
              <a:buSzPts val="2600"/>
              <a:buFont typeface="Arial"/>
              <a:buChar char="•"/>
            </a:pPr>
            <a:r>
              <a:rPr b="0" i="0" lang="es-ES" sz="2600" u="none" cap="none" strike="noStrike">
                <a:solidFill>
                  <a:schemeClr val="dk1"/>
                </a:solidFill>
                <a:latin typeface="Poppins"/>
                <a:ea typeface="Poppins"/>
                <a:cs typeface="Poppins"/>
                <a:sym typeface="Poppins"/>
              </a:rPr>
              <a:t>HY-VEE es el jugador dominante con múltiples tiendas en el top 8.</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600"/>
              <a:buFont typeface="Calibri"/>
              <a:buAutoNum type="arabicPeriod" startAt="3"/>
            </a:pPr>
            <a:r>
              <a:rPr b="1" i="0" lang="es-ES" sz="2600" u="none" cap="none" strike="noStrike">
                <a:solidFill>
                  <a:schemeClr val="dk1"/>
                </a:solidFill>
                <a:latin typeface="Poppins"/>
                <a:ea typeface="Poppins"/>
                <a:cs typeface="Poppins"/>
                <a:sym typeface="Poppins"/>
              </a:rPr>
              <a:t>Grandes ventas en la capital:</a:t>
            </a:r>
            <a:endParaRPr b="0" i="0" sz="2600" u="none" cap="none" strike="noStrike">
              <a:solidFill>
                <a:schemeClr val="dk1"/>
              </a:solidFill>
              <a:latin typeface="Poppins"/>
              <a:ea typeface="Poppins"/>
              <a:cs typeface="Poppins"/>
              <a:sym typeface="Poppins"/>
            </a:endParaRPr>
          </a:p>
          <a:p>
            <a:pPr indent="-457200" lvl="0" marL="457200" marR="0" rtl="0" algn="just">
              <a:lnSpc>
                <a:spcPct val="100000"/>
              </a:lnSpc>
              <a:spcBef>
                <a:spcPts val="0"/>
              </a:spcBef>
              <a:spcAft>
                <a:spcPts val="0"/>
              </a:spcAft>
              <a:buClr>
                <a:schemeClr val="dk1"/>
              </a:buClr>
              <a:buSzPts val="2600"/>
              <a:buFont typeface="Arial"/>
              <a:buChar char="•"/>
            </a:pPr>
            <a:r>
              <a:rPr b="0" i="0" lang="es-ES" sz="2600" u="none" cap="none" strike="noStrike">
                <a:solidFill>
                  <a:schemeClr val="dk1"/>
                </a:solidFill>
                <a:latin typeface="Poppins"/>
                <a:ea typeface="Poppins"/>
                <a:cs typeface="Poppins"/>
                <a:sym typeface="Poppins"/>
              </a:rPr>
              <a:t>Se observa que las ventas y las tiendas más rentables en este condado, se concentran principalmente en dos ciudades, Iowa City y Coralville.</a:t>
            </a:r>
            <a:r>
              <a:rPr b="0" i="0" lang="es-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904" name="Google Shape;904;g2d525088810_0_0"/>
          <p:cNvPicPr preferRelativeResize="0"/>
          <p:nvPr/>
        </p:nvPicPr>
        <p:blipFill rotWithShape="1">
          <a:blip r:embed="rId4">
            <a:alphaModFix/>
          </a:blip>
          <a:srcRect b="0" l="0" r="0" t="0"/>
          <a:stretch/>
        </p:blipFill>
        <p:spPr>
          <a:xfrm>
            <a:off x="632350" y="2248288"/>
            <a:ext cx="9410700" cy="80486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g2d525088810_0_30"/>
          <p:cNvSpPr/>
          <p:nvPr/>
        </p:nvSpPr>
        <p:spPr>
          <a:xfrm>
            <a:off x="2986321" y="3835592"/>
            <a:ext cx="1096897" cy="1044794"/>
          </a:xfrm>
          <a:custGeom>
            <a:rect b="b" l="l" r="r" t="t"/>
            <a:pathLst>
              <a:path extrusionOk="0" h="1044794" w="1096897">
                <a:moveTo>
                  <a:pt x="0" y="0"/>
                </a:moveTo>
                <a:lnTo>
                  <a:pt x="1096897" y="0"/>
                </a:lnTo>
                <a:lnTo>
                  <a:pt x="1096897" y="1044795"/>
                </a:lnTo>
                <a:lnTo>
                  <a:pt x="0" y="104479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10" name="Google Shape;910;g2d525088810_0_30"/>
          <p:cNvSpPr txBox="1"/>
          <p:nvPr/>
        </p:nvSpPr>
        <p:spPr>
          <a:xfrm>
            <a:off x="3493775" y="969310"/>
            <a:ext cx="11975700" cy="1489200"/>
          </a:xfrm>
          <a:prstGeom prst="rect">
            <a:avLst/>
          </a:prstGeom>
          <a:noFill/>
          <a:ln>
            <a:noFill/>
          </a:ln>
        </p:spPr>
        <p:txBody>
          <a:bodyPr anchorCtr="0" anchor="t" bIns="0" lIns="0" spcFirstLastPara="1" rIns="0" wrap="square" tIns="0">
            <a:spAutoFit/>
          </a:bodyPr>
          <a:lstStyle/>
          <a:p>
            <a:pPr indent="0" lvl="0" marL="0" marR="0" rtl="0" algn="ctr">
              <a:lnSpc>
                <a:spcPct val="114977"/>
              </a:lnSpc>
              <a:spcBef>
                <a:spcPts val="0"/>
              </a:spcBef>
              <a:spcAft>
                <a:spcPts val="0"/>
              </a:spcAft>
              <a:buClr>
                <a:srgbClr val="000000"/>
              </a:buClr>
              <a:buSzPts val="4500"/>
              <a:buFont typeface="Arial"/>
              <a:buNone/>
            </a:pPr>
            <a:r>
              <a:rPr b="1" i="0" lang="es-ES" sz="4500" u="none" cap="none" strike="noStrike">
                <a:solidFill>
                  <a:srgbClr val="000000"/>
                </a:solidFill>
                <a:latin typeface="Poppins"/>
                <a:ea typeface="Poppins"/>
                <a:cs typeface="Poppins"/>
                <a:sym typeface="Poppins"/>
              </a:rPr>
              <a:t>Relación entre ventas y volumen de botella</a:t>
            </a:r>
            <a:endParaRPr b="0" i="0" sz="1400" u="none" cap="none" strike="noStrike">
              <a:solidFill>
                <a:srgbClr val="000000"/>
              </a:solidFill>
              <a:latin typeface="Arial"/>
              <a:ea typeface="Arial"/>
              <a:cs typeface="Arial"/>
              <a:sym typeface="Arial"/>
            </a:endParaRPr>
          </a:p>
        </p:txBody>
      </p:sp>
      <p:sp>
        <p:nvSpPr>
          <p:cNvPr id="911" name="Google Shape;911;g2d525088810_0_30"/>
          <p:cNvSpPr txBox="1"/>
          <p:nvPr/>
        </p:nvSpPr>
        <p:spPr>
          <a:xfrm>
            <a:off x="1077434" y="5837498"/>
            <a:ext cx="4914600" cy="461700"/>
          </a:xfrm>
          <a:prstGeom prst="rect">
            <a:avLst/>
          </a:prstGeom>
          <a:noFill/>
          <a:ln>
            <a:noFill/>
          </a:ln>
        </p:spPr>
        <p:txBody>
          <a:bodyPr anchorCtr="0" anchor="t" bIns="0" lIns="0" spcFirstLastPara="1" rIns="0" wrap="square" tIns="0">
            <a:spAutoFit/>
          </a:bodyPr>
          <a:lstStyle/>
          <a:p>
            <a:pPr indent="0" lvl="0" marL="0" marR="0" rtl="0" algn="ctr">
              <a:lnSpc>
                <a:spcPct val="115005"/>
              </a:lnSpc>
              <a:spcBef>
                <a:spcPts val="0"/>
              </a:spcBef>
              <a:spcAft>
                <a:spcPts val="0"/>
              </a:spcAft>
              <a:buClr>
                <a:srgbClr val="000000"/>
              </a:buClr>
              <a:buSzPts val="2999"/>
              <a:buFont typeface="Arial"/>
              <a:buNone/>
            </a:pPr>
            <a:r>
              <a:rPr b="1" i="0" lang="es-ES" sz="2999" u="none" cap="none" strike="noStrike">
                <a:solidFill>
                  <a:srgbClr val="FFFFFF"/>
                </a:solidFill>
                <a:latin typeface="Poppins"/>
                <a:ea typeface="Poppins"/>
                <a:cs typeface="Poppins"/>
                <a:sym typeface="Poppins"/>
              </a:rPr>
              <a:t>Data-driven Decisions</a:t>
            </a:r>
            <a:endParaRPr b="0" i="0" sz="1400" u="none" cap="none" strike="noStrike">
              <a:solidFill>
                <a:srgbClr val="000000"/>
              </a:solidFill>
              <a:latin typeface="Arial"/>
              <a:ea typeface="Arial"/>
              <a:cs typeface="Arial"/>
              <a:sym typeface="Arial"/>
            </a:endParaRPr>
          </a:p>
        </p:txBody>
      </p:sp>
      <p:sp>
        <p:nvSpPr>
          <p:cNvPr id="912" name="Google Shape;912;g2d525088810_0_30"/>
          <p:cNvSpPr txBox="1"/>
          <p:nvPr/>
        </p:nvSpPr>
        <p:spPr>
          <a:xfrm>
            <a:off x="13292672" y="5837498"/>
            <a:ext cx="2913000" cy="461700"/>
          </a:xfrm>
          <a:prstGeom prst="rect">
            <a:avLst/>
          </a:prstGeom>
          <a:noFill/>
          <a:ln>
            <a:noFill/>
          </a:ln>
        </p:spPr>
        <p:txBody>
          <a:bodyPr anchorCtr="0" anchor="t" bIns="0" lIns="0" spcFirstLastPara="1" rIns="0" wrap="square" tIns="0">
            <a:spAutoFit/>
          </a:bodyPr>
          <a:lstStyle/>
          <a:p>
            <a:pPr indent="0" lvl="0" marL="0" marR="0" rtl="0" algn="ctr">
              <a:lnSpc>
                <a:spcPct val="115005"/>
              </a:lnSpc>
              <a:spcBef>
                <a:spcPts val="0"/>
              </a:spcBef>
              <a:spcAft>
                <a:spcPts val="0"/>
              </a:spcAft>
              <a:buClr>
                <a:srgbClr val="000000"/>
              </a:buClr>
              <a:buSzPts val="2999"/>
              <a:buFont typeface="Arial"/>
              <a:buNone/>
            </a:pPr>
            <a:r>
              <a:rPr b="1" i="0" lang="es-ES" sz="2999" u="none" cap="none" strike="noStrike">
                <a:solidFill>
                  <a:srgbClr val="FFFFFF"/>
                </a:solidFill>
                <a:latin typeface="Poppins"/>
                <a:ea typeface="Poppins"/>
                <a:cs typeface="Poppins"/>
                <a:sym typeface="Poppins"/>
              </a:rPr>
              <a:t>Visualization</a:t>
            </a:r>
            <a:endParaRPr b="0" i="0" sz="1400" u="none" cap="none" strike="noStrike">
              <a:solidFill>
                <a:srgbClr val="000000"/>
              </a:solidFill>
              <a:latin typeface="Arial"/>
              <a:ea typeface="Arial"/>
              <a:cs typeface="Arial"/>
              <a:sym typeface="Arial"/>
            </a:endParaRPr>
          </a:p>
        </p:txBody>
      </p:sp>
      <p:grpSp>
        <p:nvGrpSpPr>
          <p:cNvPr id="913" name="Google Shape;913;g2d525088810_0_30"/>
          <p:cNvGrpSpPr/>
          <p:nvPr/>
        </p:nvGrpSpPr>
        <p:grpSpPr>
          <a:xfrm rot="3614490">
            <a:off x="15642094" y="3305434"/>
            <a:ext cx="6062035" cy="513763"/>
            <a:chOff x="0" y="-38100"/>
            <a:chExt cx="3139792" cy="266100"/>
          </a:xfrm>
        </p:grpSpPr>
        <p:sp>
          <p:nvSpPr>
            <p:cNvPr id="914" name="Google Shape;914;g2d525088810_0_30"/>
            <p:cNvSpPr/>
            <p:nvPr/>
          </p:nvSpPr>
          <p:spPr>
            <a:xfrm>
              <a:off x="0" y="0"/>
              <a:ext cx="3139792" cy="227858"/>
            </a:xfrm>
            <a:custGeom>
              <a:rect b="b" l="l" r="r" t="t"/>
              <a:pathLst>
                <a:path extrusionOk="0" h="227858" w="3139792">
                  <a:moveTo>
                    <a:pt x="2936592" y="0"/>
                  </a:moveTo>
                  <a:lnTo>
                    <a:pt x="0" y="0"/>
                  </a:lnTo>
                  <a:lnTo>
                    <a:pt x="203200" y="227858"/>
                  </a:lnTo>
                  <a:lnTo>
                    <a:pt x="3139792" y="227858"/>
                  </a:lnTo>
                  <a:lnTo>
                    <a:pt x="2936592"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15" name="Google Shape;915;g2d525088810_0_30"/>
            <p:cNvSpPr txBox="1"/>
            <p:nvPr/>
          </p:nvSpPr>
          <p:spPr>
            <a:xfrm>
              <a:off x="101600" y="-38100"/>
              <a:ext cx="2936700" cy="2661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916" name="Google Shape;916;g2d525088810_0_30"/>
          <p:cNvGrpSpPr/>
          <p:nvPr/>
        </p:nvGrpSpPr>
        <p:grpSpPr>
          <a:xfrm rot="-1795516">
            <a:off x="17264789" y="-2296447"/>
            <a:ext cx="3826012" cy="3918741"/>
            <a:chOff x="0" y="-38100"/>
            <a:chExt cx="830765" cy="850900"/>
          </a:xfrm>
        </p:grpSpPr>
        <p:sp>
          <p:nvSpPr>
            <p:cNvPr id="917" name="Google Shape;917;g2d525088810_0_30"/>
            <p:cNvSpPr/>
            <p:nvPr/>
          </p:nvSpPr>
          <p:spPr>
            <a:xfrm>
              <a:off x="0" y="0"/>
              <a:ext cx="830765" cy="812800"/>
            </a:xfrm>
            <a:custGeom>
              <a:rect b="b" l="l" r="r" t="t"/>
              <a:pathLst>
                <a:path extrusionOk="0" h="812800" w="830765">
                  <a:moveTo>
                    <a:pt x="0" y="0"/>
                  </a:moveTo>
                  <a:lnTo>
                    <a:pt x="830765" y="0"/>
                  </a:lnTo>
                  <a:lnTo>
                    <a:pt x="830765" y="812800"/>
                  </a:lnTo>
                  <a:lnTo>
                    <a:pt x="0" y="81280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18" name="Google Shape;918;g2d525088810_0_30"/>
            <p:cNvSpPr txBox="1"/>
            <p:nvPr/>
          </p:nvSpPr>
          <p:spPr>
            <a:xfrm>
              <a:off x="0" y="-38100"/>
              <a:ext cx="830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919" name="Google Shape;919;g2d525088810_0_30"/>
          <p:cNvGrpSpPr/>
          <p:nvPr/>
        </p:nvGrpSpPr>
        <p:grpSpPr>
          <a:xfrm rot="3614490">
            <a:off x="14299053" y="1425186"/>
            <a:ext cx="7586132" cy="513763"/>
            <a:chOff x="0" y="-38100"/>
            <a:chExt cx="3929188" cy="266100"/>
          </a:xfrm>
        </p:grpSpPr>
        <p:sp>
          <p:nvSpPr>
            <p:cNvPr id="920" name="Google Shape;920;g2d525088810_0_30"/>
            <p:cNvSpPr/>
            <p:nvPr/>
          </p:nvSpPr>
          <p:spPr>
            <a:xfrm>
              <a:off x="0" y="0"/>
              <a:ext cx="3929188" cy="227858"/>
            </a:xfrm>
            <a:custGeom>
              <a:rect b="b" l="l" r="r" t="t"/>
              <a:pathLst>
                <a:path extrusionOk="0" h="227858" w="3929188">
                  <a:moveTo>
                    <a:pt x="3725988" y="0"/>
                  </a:moveTo>
                  <a:lnTo>
                    <a:pt x="0" y="0"/>
                  </a:lnTo>
                  <a:lnTo>
                    <a:pt x="203200" y="227858"/>
                  </a:lnTo>
                  <a:lnTo>
                    <a:pt x="3929188" y="227858"/>
                  </a:lnTo>
                  <a:lnTo>
                    <a:pt x="3725988"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21" name="Google Shape;921;g2d525088810_0_30"/>
            <p:cNvSpPr txBox="1"/>
            <p:nvPr/>
          </p:nvSpPr>
          <p:spPr>
            <a:xfrm>
              <a:off x="101600" y="-38100"/>
              <a:ext cx="3726000" cy="2661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922" name="Google Shape;922;g2d525088810_0_30"/>
          <p:cNvGrpSpPr/>
          <p:nvPr/>
        </p:nvGrpSpPr>
        <p:grpSpPr>
          <a:xfrm rot="-3617492">
            <a:off x="-2915547" y="-2343708"/>
            <a:ext cx="3826045" cy="3918776"/>
            <a:chOff x="0" y="-38100"/>
            <a:chExt cx="830765" cy="850900"/>
          </a:xfrm>
        </p:grpSpPr>
        <p:sp>
          <p:nvSpPr>
            <p:cNvPr id="923" name="Google Shape;923;g2d525088810_0_30"/>
            <p:cNvSpPr/>
            <p:nvPr/>
          </p:nvSpPr>
          <p:spPr>
            <a:xfrm>
              <a:off x="0" y="0"/>
              <a:ext cx="830765" cy="812800"/>
            </a:xfrm>
            <a:custGeom>
              <a:rect b="b" l="l" r="r" t="t"/>
              <a:pathLst>
                <a:path extrusionOk="0" h="812800" w="830765">
                  <a:moveTo>
                    <a:pt x="0" y="0"/>
                  </a:moveTo>
                  <a:lnTo>
                    <a:pt x="830765" y="0"/>
                  </a:lnTo>
                  <a:lnTo>
                    <a:pt x="830765" y="812800"/>
                  </a:lnTo>
                  <a:lnTo>
                    <a:pt x="0" y="81280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24" name="Google Shape;924;g2d525088810_0_30"/>
            <p:cNvSpPr txBox="1"/>
            <p:nvPr/>
          </p:nvSpPr>
          <p:spPr>
            <a:xfrm>
              <a:off x="0" y="-38100"/>
              <a:ext cx="830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925" name="Google Shape;925;g2d525088810_0_30"/>
          <p:cNvGrpSpPr/>
          <p:nvPr/>
        </p:nvGrpSpPr>
        <p:grpSpPr>
          <a:xfrm rot="7182724">
            <a:off x="-2426255" y="2756406"/>
            <a:ext cx="4800106" cy="527665"/>
            <a:chOff x="0" y="-38100"/>
            <a:chExt cx="2357911" cy="259200"/>
          </a:xfrm>
        </p:grpSpPr>
        <p:sp>
          <p:nvSpPr>
            <p:cNvPr id="926" name="Google Shape;926;g2d525088810_0_30"/>
            <p:cNvSpPr/>
            <p:nvPr/>
          </p:nvSpPr>
          <p:spPr>
            <a:xfrm>
              <a:off x="0" y="0"/>
              <a:ext cx="2357911" cy="220984"/>
            </a:xfrm>
            <a:custGeom>
              <a:rect b="b" l="l" r="r" t="t"/>
              <a:pathLst>
                <a:path extrusionOk="0" h="220984" w="2357911">
                  <a:moveTo>
                    <a:pt x="203200" y="0"/>
                  </a:moveTo>
                  <a:lnTo>
                    <a:pt x="2357911" y="0"/>
                  </a:lnTo>
                  <a:lnTo>
                    <a:pt x="2154711" y="220984"/>
                  </a:lnTo>
                  <a:lnTo>
                    <a:pt x="0" y="220984"/>
                  </a:lnTo>
                  <a:lnTo>
                    <a:pt x="203200"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27" name="Google Shape;927;g2d525088810_0_30"/>
            <p:cNvSpPr txBox="1"/>
            <p:nvPr/>
          </p:nvSpPr>
          <p:spPr>
            <a:xfrm>
              <a:off x="101600" y="-38100"/>
              <a:ext cx="2154600" cy="2592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928" name="Google Shape;928;g2d525088810_0_30"/>
          <p:cNvGrpSpPr/>
          <p:nvPr/>
        </p:nvGrpSpPr>
        <p:grpSpPr>
          <a:xfrm rot="7182654">
            <a:off x="-3458253" y="1398054"/>
            <a:ext cx="7451099" cy="504202"/>
            <a:chOff x="0" y="-38100"/>
            <a:chExt cx="3830457" cy="259200"/>
          </a:xfrm>
        </p:grpSpPr>
        <p:sp>
          <p:nvSpPr>
            <p:cNvPr id="929" name="Google Shape;929;g2d525088810_0_30"/>
            <p:cNvSpPr/>
            <p:nvPr/>
          </p:nvSpPr>
          <p:spPr>
            <a:xfrm>
              <a:off x="0" y="0"/>
              <a:ext cx="3830457" cy="220984"/>
            </a:xfrm>
            <a:custGeom>
              <a:rect b="b" l="l" r="r" t="t"/>
              <a:pathLst>
                <a:path extrusionOk="0" h="220984" w="3830457">
                  <a:moveTo>
                    <a:pt x="203200" y="0"/>
                  </a:moveTo>
                  <a:lnTo>
                    <a:pt x="3830457" y="0"/>
                  </a:lnTo>
                  <a:lnTo>
                    <a:pt x="3627257" y="220984"/>
                  </a:lnTo>
                  <a:lnTo>
                    <a:pt x="0" y="220984"/>
                  </a:lnTo>
                  <a:lnTo>
                    <a:pt x="203200"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30" name="Google Shape;930;g2d525088810_0_30"/>
            <p:cNvSpPr txBox="1"/>
            <p:nvPr/>
          </p:nvSpPr>
          <p:spPr>
            <a:xfrm>
              <a:off x="101600" y="-38100"/>
              <a:ext cx="3627300" cy="2592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931" name="Google Shape;931;g2d525088810_0_30"/>
          <p:cNvSpPr txBox="1"/>
          <p:nvPr/>
        </p:nvSpPr>
        <p:spPr>
          <a:xfrm>
            <a:off x="10803208" y="2458497"/>
            <a:ext cx="7198800" cy="6403200"/>
          </a:xfrm>
          <a:prstGeom prst="rect">
            <a:avLst/>
          </a:prstGeom>
          <a:noFill/>
          <a:ln>
            <a:noFill/>
          </a:ln>
        </p:spPr>
        <p:txBody>
          <a:bodyPr anchorCtr="0" anchor="t" bIns="0" lIns="0" spcFirstLastPara="1" rIns="0" wrap="square" tIns="0">
            <a:spAutoFit/>
          </a:bodyPr>
          <a:lstStyle/>
          <a:p>
            <a:pPr indent="-457200" lvl="0" marL="457200" marR="0" rtl="0" algn="l">
              <a:lnSpc>
                <a:spcPct val="150000"/>
              </a:lnSpc>
              <a:spcBef>
                <a:spcPts val="0"/>
              </a:spcBef>
              <a:spcAft>
                <a:spcPts val="0"/>
              </a:spcAft>
              <a:buClr>
                <a:srgbClr val="000000"/>
              </a:buClr>
              <a:buSzPts val="2600"/>
              <a:buFont typeface="Arial"/>
              <a:buChar char="•"/>
            </a:pPr>
            <a:r>
              <a:rPr b="0" i="0" lang="es-ES" sz="2600" u="none" cap="none" strike="noStrike">
                <a:solidFill>
                  <a:srgbClr val="000000"/>
                </a:solidFill>
                <a:latin typeface="Poppins"/>
                <a:ea typeface="Poppins"/>
                <a:cs typeface="Poppins"/>
                <a:sym typeface="Poppins"/>
              </a:rPr>
              <a:t>Concentración mayor de ventas en botellas en tamaños específicos: 1750 ml, 750 ml, 1000 ml y 375 ml.</a:t>
            </a:r>
            <a:endParaRPr b="0" i="0" sz="1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600"/>
              <a:buFont typeface="Arial"/>
              <a:buChar char="•"/>
            </a:pPr>
            <a:r>
              <a:rPr b="0" i="0" lang="es-ES" sz="2600" u="none" cap="none" strike="noStrike">
                <a:solidFill>
                  <a:srgbClr val="000000"/>
                </a:solidFill>
                <a:latin typeface="Poppins"/>
                <a:ea typeface="Poppins"/>
                <a:cs typeface="Poppins"/>
                <a:sym typeface="Poppins"/>
              </a:rPr>
              <a:t>Ventas más altas ($65,000) en botellas de volumen medio (1000Ml)</a:t>
            </a:r>
            <a:endParaRPr b="0" i="0" sz="1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600"/>
              <a:buFont typeface="Arial"/>
              <a:buChar char="•"/>
            </a:pPr>
            <a:r>
              <a:rPr b="0" i="0" lang="es-ES" sz="2600" u="none" cap="none" strike="noStrike">
                <a:solidFill>
                  <a:srgbClr val="000000"/>
                </a:solidFill>
                <a:latin typeface="Poppins"/>
                <a:ea typeface="Poppins"/>
                <a:cs typeface="Poppins"/>
                <a:sym typeface="Poppins"/>
              </a:rPr>
              <a:t>Botellas grandes (&gt;2000ml) generan menos ventas</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600"/>
              <a:buFont typeface="Arial"/>
              <a:buNone/>
            </a:pPr>
            <a:r>
              <a:rPr b="0" i="0" lang="es-ES" sz="2600" u="none" cap="none" strike="noStrike">
                <a:solidFill>
                  <a:srgbClr val="000000"/>
                </a:solidFill>
                <a:latin typeface="Poppins"/>
                <a:ea typeface="Poppins"/>
                <a:cs typeface="Poppins"/>
                <a:sym typeface="Poppins"/>
              </a:rPr>
              <a:t>El mercado prefiere botellas de tamaño inferior a un litro, pero, muestra una tendencia a al tamaño de 1750 ml cuando mayor cantidad de licor. </a:t>
            </a:r>
            <a:endParaRPr b="0" i="0" sz="1400" u="none" cap="none" strike="noStrike">
              <a:solidFill>
                <a:srgbClr val="000000"/>
              </a:solidFill>
              <a:latin typeface="Arial"/>
              <a:ea typeface="Arial"/>
              <a:cs typeface="Arial"/>
              <a:sym typeface="Arial"/>
            </a:endParaRPr>
          </a:p>
        </p:txBody>
      </p:sp>
      <p:pic>
        <p:nvPicPr>
          <p:cNvPr id="932" name="Google Shape;932;g2d525088810_0_30"/>
          <p:cNvPicPr preferRelativeResize="0"/>
          <p:nvPr/>
        </p:nvPicPr>
        <p:blipFill rotWithShape="1">
          <a:blip r:embed="rId4">
            <a:alphaModFix/>
          </a:blip>
          <a:srcRect b="0" l="0" r="0" t="0"/>
          <a:stretch/>
        </p:blipFill>
        <p:spPr>
          <a:xfrm>
            <a:off x="438150" y="2533650"/>
            <a:ext cx="10142296" cy="64032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g2d525088810_0_57"/>
          <p:cNvSpPr/>
          <p:nvPr/>
        </p:nvSpPr>
        <p:spPr>
          <a:xfrm>
            <a:off x="2986321" y="3835592"/>
            <a:ext cx="1096897" cy="1044794"/>
          </a:xfrm>
          <a:custGeom>
            <a:rect b="b" l="l" r="r" t="t"/>
            <a:pathLst>
              <a:path extrusionOk="0" h="1044794" w="1096897">
                <a:moveTo>
                  <a:pt x="0" y="0"/>
                </a:moveTo>
                <a:lnTo>
                  <a:pt x="1096897" y="0"/>
                </a:lnTo>
                <a:lnTo>
                  <a:pt x="1096897" y="1044795"/>
                </a:lnTo>
                <a:lnTo>
                  <a:pt x="0" y="104479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38" name="Google Shape;938;g2d525088810_0_57"/>
          <p:cNvSpPr txBox="1"/>
          <p:nvPr/>
        </p:nvSpPr>
        <p:spPr>
          <a:xfrm>
            <a:off x="3493775" y="969310"/>
            <a:ext cx="11975700" cy="692700"/>
          </a:xfrm>
          <a:prstGeom prst="rect">
            <a:avLst/>
          </a:prstGeom>
          <a:noFill/>
          <a:ln>
            <a:noFill/>
          </a:ln>
        </p:spPr>
        <p:txBody>
          <a:bodyPr anchorCtr="0" anchor="t" bIns="0" lIns="0" spcFirstLastPara="1" rIns="0" wrap="square" tIns="0">
            <a:spAutoFit/>
          </a:bodyPr>
          <a:lstStyle/>
          <a:p>
            <a:pPr indent="0" lvl="0" marL="0" marR="0" rtl="0" algn="ctr">
              <a:lnSpc>
                <a:spcPct val="114977"/>
              </a:lnSpc>
              <a:spcBef>
                <a:spcPts val="0"/>
              </a:spcBef>
              <a:spcAft>
                <a:spcPts val="0"/>
              </a:spcAft>
              <a:buClr>
                <a:srgbClr val="000000"/>
              </a:buClr>
              <a:buSzPts val="4500"/>
              <a:buFont typeface="Arial"/>
              <a:buNone/>
            </a:pPr>
            <a:r>
              <a:rPr b="1" i="0" lang="es-ES" sz="4500" u="none" cap="none" strike="noStrike">
                <a:solidFill>
                  <a:srgbClr val="000000"/>
                </a:solidFill>
                <a:latin typeface="Poppins"/>
                <a:ea typeface="Poppins"/>
                <a:cs typeface="Poppins"/>
                <a:sym typeface="Poppins"/>
              </a:rPr>
              <a:t>Ventas por Categoría</a:t>
            </a:r>
            <a:endParaRPr b="0" i="0" sz="1400" u="none" cap="none" strike="noStrike">
              <a:solidFill>
                <a:srgbClr val="000000"/>
              </a:solidFill>
              <a:latin typeface="Arial"/>
              <a:ea typeface="Arial"/>
              <a:cs typeface="Arial"/>
              <a:sym typeface="Arial"/>
            </a:endParaRPr>
          </a:p>
        </p:txBody>
      </p:sp>
      <p:sp>
        <p:nvSpPr>
          <p:cNvPr id="939" name="Google Shape;939;g2d525088810_0_57"/>
          <p:cNvSpPr txBox="1"/>
          <p:nvPr/>
        </p:nvSpPr>
        <p:spPr>
          <a:xfrm>
            <a:off x="1077434" y="5837498"/>
            <a:ext cx="4914600" cy="461700"/>
          </a:xfrm>
          <a:prstGeom prst="rect">
            <a:avLst/>
          </a:prstGeom>
          <a:noFill/>
          <a:ln>
            <a:noFill/>
          </a:ln>
        </p:spPr>
        <p:txBody>
          <a:bodyPr anchorCtr="0" anchor="t" bIns="0" lIns="0" spcFirstLastPara="1" rIns="0" wrap="square" tIns="0">
            <a:spAutoFit/>
          </a:bodyPr>
          <a:lstStyle/>
          <a:p>
            <a:pPr indent="0" lvl="0" marL="0" marR="0" rtl="0" algn="ctr">
              <a:lnSpc>
                <a:spcPct val="115005"/>
              </a:lnSpc>
              <a:spcBef>
                <a:spcPts val="0"/>
              </a:spcBef>
              <a:spcAft>
                <a:spcPts val="0"/>
              </a:spcAft>
              <a:buClr>
                <a:srgbClr val="000000"/>
              </a:buClr>
              <a:buSzPts val="2999"/>
              <a:buFont typeface="Arial"/>
              <a:buNone/>
            </a:pPr>
            <a:r>
              <a:rPr b="1" i="0" lang="es-ES" sz="2999" u="none" cap="none" strike="noStrike">
                <a:solidFill>
                  <a:srgbClr val="FFFFFF"/>
                </a:solidFill>
                <a:latin typeface="Poppins"/>
                <a:ea typeface="Poppins"/>
                <a:cs typeface="Poppins"/>
                <a:sym typeface="Poppins"/>
              </a:rPr>
              <a:t>Data-driven Decisions</a:t>
            </a:r>
            <a:endParaRPr b="0" i="0" sz="1400" u="none" cap="none" strike="noStrike">
              <a:solidFill>
                <a:srgbClr val="000000"/>
              </a:solidFill>
              <a:latin typeface="Arial"/>
              <a:ea typeface="Arial"/>
              <a:cs typeface="Arial"/>
              <a:sym typeface="Arial"/>
            </a:endParaRPr>
          </a:p>
        </p:txBody>
      </p:sp>
      <p:sp>
        <p:nvSpPr>
          <p:cNvPr id="940" name="Google Shape;940;g2d525088810_0_57"/>
          <p:cNvSpPr txBox="1"/>
          <p:nvPr/>
        </p:nvSpPr>
        <p:spPr>
          <a:xfrm>
            <a:off x="13292672" y="5837498"/>
            <a:ext cx="2913000" cy="461700"/>
          </a:xfrm>
          <a:prstGeom prst="rect">
            <a:avLst/>
          </a:prstGeom>
          <a:noFill/>
          <a:ln>
            <a:noFill/>
          </a:ln>
        </p:spPr>
        <p:txBody>
          <a:bodyPr anchorCtr="0" anchor="t" bIns="0" lIns="0" spcFirstLastPara="1" rIns="0" wrap="square" tIns="0">
            <a:spAutoFit/>
          </a:bodyPr>
          <a:lstStyle/>
          <a:p>
            <a:pPr indent="0" lvl="0" marL="0" marR="0" rtl="0" algn="ctr">
              <a:lnSpc>
                <a:spcPct val="115005"/>
              </a:lnSpc>
              <a:spcBef>
                <a:spcPts val="0"/>
              </a:spcBef>
              <a:spcAft>
                <a:spcPts val="0"/>
              </a:spcAft>
              <a:buClr>
                <a:srgbClr val="000000"/>
              </a:buClr>
              <a:buSzPts val="2999"/>
              <a:buFont typeface="Arial"/>
              <a:buNone/>
            </a:pPr>
            <a:r>
              <a:rPr b="1" i="0" lang="es-ES" sz="2999" u="none" cap="none" strike="noStrike">
                <a:solidFill>
                  <a:srgbClr val="FFFFFF"/>
                </a:solidFill>
                <a:latin typeface="Poppins"/>
                <a:ea typeface="Poppins"/>
                <a:cs typeface="Poppins"/>
                <a:sym typeface="Poppins"/>
              </a:rPr>
              <a:t>Visualization</a:t>
            </a:r>
            <a:endParaRPr b="0" i="0" sz="1400" u="none" cap="none" strike="noStrike">
              <a:solidFill>
                <a:srgbClr val="000000"/>
              </a:solidFill>
              <a:latin typeface="Arial"/>
              <a:ea typeface="Arial"/>
              <a:cs typeface="Arial"/>
              <a:sym typeface="Arial"/>
            </a:endParaRPr>
          </a:p>
        </p:txBody>
      </p:sp>
      <p:grpSp>
        <p:nvGrpSpPr>
          <p:cNvPr id="941" name="Google Shape;941;g2d525088810_0_57"/>
          <p:cNvGrpSpPr/>
          <p:nvPr/>
        </p:nvGrpSpPr>
        <p:grpSpPr>
          <a:xfrm rot="3614490">
            <a:off x="15642094" y="3305434"/>
            <a:ext cx="6062035" cy="513763"/>
            <a:chOff x="0" y="-38100"/>
            <a:chExt cx="3139792" cy="266100"/>
          </a:xfrm>
        </p:grpSpPr>
        <p:sp>
          <p:nvSpPr>
            <p:cNvPr id="942" name="Google Shape;942;g2d525088810_0_57"/>
            <p:cNvSpPr/>
            <p:nvPr/>
          </p:nvSpPr>
          <p:spPr>
            <a:xfrm>
              <a:off x="0" y="0"/>
              <a:ext cx="3139792" cy="227858"/>
            </a:xfrm>
            <a:custGeom>
              <a:rect b="b" l="l" r="r" t="t"/>
              <a:pathLst>
                <a:path extrusionOk="0" h="227858" w="3139792">
                  <a:moveTo>
                    <a:pt x="2936592" y="0"/>
                  </a:moveTo>
                  <a:lnTo>
                    <a:pt x="0" y="0"/>
                  </a:lnTo>
                  <a:lnTo>
                    <a:pt x="203200" y="227858"/>
                  </a:lnTo>
                  <a:lnTo>
                    <a:pt x="3139792" y="227858"/>
                  </a:lnTo>
                  <a:lnTo>
                    <a:pt x="2936592"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43" name="Google Shape;943;g2d525088810_0_57"/>
            <p:cNvSpPr txBox="1"/>
            <p:nvPr/>
          </p:nvSpPr>
          <p:spPr>
            <a:xfrm>
              <a:off x="101600" y="-38100"/>
              <a:ext cx="2936700" cy="2661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944" name="Google Shape;944;g2d525088810_0_57"/>
          <p:cNvGrpSpPr/>
          <p:nvPr/>
        </p:nvGrpSpPr>
        <p:grpSpPr>
          <a:xfrm rot="-1795516">
            <a:off x="17264789" y="-2296447"/>
            <a:ext cx="3826012" cy="3918741"/>
            <a:chOff x="0" y="-38100"/>
            <a:chExt cx="830765" cy="850900"/>
          </a:xfrm>
        </p:grpSpPr>
        <p:sp>
          <p:nvSpPr>
            <p:cNvPr id="945" name="Google Shape;945;g2d525088810_0_57"/>
            <p:cNvSpPr/>
            <p:nvPr/>
          </p:nvSpPr>
          <p:spPr>
            <a:xfrm>
              <a:off x="0" y="0"/>
              <a:ext cx="830765" cy="812800"/>
            </a:xfrm>
            <a:custGeom>
              <a:rect b="b" l="l" r="r" t="t"/>
              <a:pathLst>
                <a:path extrusionOk="0" h="812800" w="830765">
                  <a:moveTo>
                    <a:pt x="0" y="0"/>
                  </a:moveTo>
                  <a:lnTo>
                    <a:pt x="830765" y="0"/>
                  </a:lnTo>
                  <a:lnTo>
                    <a:pt x="830765" y="812800"/>
                  </a:lnTo>
                  <a:lnTo>
                    <a:pt x="0" y="81280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46" name="Google Shape;946;g2d525088810_0_57"/>
            <p:cNvSpPr txBox="1"/>
            <p:nvPr/>
          </p:nvSpPr>
          <p:spPr>
            <a:xfrm>
              <a:off x="0" y="-38100"/>
              <a:ext cx="830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947" name="Google Shape;947;g2d525088810_0_57"/>
          <p:cNvGrpSpPr/>
          <p:nvPr/>
        </p:nvGrpSpPr>
        <p:grpSpPr>
          <a:xfrm rot="3614490">
            <a:off x="14299053" y="1425186"/>
            <a:ext cx="7586132" cy="513763"/>
            <a:chOff x="0" y="-38100"/>
            <a:chExt cx="3929188" cy="266100"/>
          </a:xfrm>
        </p:grpSpPr>
        <p:sp>
          <p:nvSpPr>
            <p:cNvPr id="948" name="Google Shape;948;g2d525088810_0_57"/>
            <p:cNvSpPr/>
            <p:nvPr/>
          </p:nvSpPr>
          <p:spPr>
            <a:xfrm>
              <a:off x="0" y="0"/>
              <a:ext cx="3929188" cy="227858"/>
            </a:xfrm>
            <a:custGeom>
              <a:rect b="b" l="l" r="r" t="t"/>
              <a:pathLst>
                <a:path extrusionOk="0" h="227858" w="3929188">
                  <a:moveTo>
                    <a:pt x="3725988" y="0"/>
                  </a:moveTo>
                  <a:lnTo>
                    <a:pt x="0" y="0"/>
                  </a:lnTo>
                  <a:lnTo>
                    <a:pt x="203200" y="227858"/>
                  </a:lnTo>
                  <a:lnTo>
                    <a:pt x="3929188" y="227858"/>
                  </a:lnTo>
                  <a:lnTo>
                    <a:pt x="3725988"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49" name="Google Shape;949;g2d525088810_0_57"/>
            <p:cNvSpPr txBox="1"/>
            <p:nvPr/>
          </p:nvSpPr>
          <p:spPr>
            <a:xfrm>
              <a:off x="101600" y="-38100"/>
              <a:ext cx="3726000" cy="2661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950" name="Google Shape;950;g2d525088810_0_57"/>
          <p:cNvGrpSpPr/>
          <p:nvPr/>
        </p:nvGrpSpPr>
        <p:grpSpPr>
          <a:xfrm rot="-3617492">
            <a:off x="-2915547" y="-2343708"/>
            <a:ext cx="3826045" cy="3918776"/>
            <a:chOff x="0" y="-38100"/>
            <a:chExt cx="830765" cy="850900"/>
          </a:xfrm>
        </p:grpSpPr>
        <p:sp>
          <p:nvSpPr>
            <p:cNvPr id="951" name="Google Shape;951;g2d525088810_0_57"/>
            <p:cNvSpPr/>
            <p:nvPr/>
          </p:nvSpPr>
          <p:spPr>
            <a:xfrm>
              <a:off x="0" y="0"/>
              <a:ext cx="830765" cy="812800"/>
            </a:xfrm>
            <a:custGeom>
              <a:rect b="b" l="l" r="r" t="t"/>
              <a:pathLst>
                <a:path extrusionOk="0" h="812800" w="830765">
                  <a:moveTo>
                    <a:pt x="0" y="0"/>
                  </a:moveTo>
                  <a:lnTo>
                    <a:pt x="830765" y="0"/>
                  </a:lnTo>
                  <a:lnTo>
                    <a:pt x="830765" y="812800"/>
                  </a:lnTo>
                  <a:lnTo>
                    <a:pt x="0" y="81280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52" name="Google Shape;952;g2d525088810_0_57"/>
            <p:cNvSpPr txBox="1"/>
            <p:nvPr/>
          </p:nvSpPr>
          <p:spPr>
            <a:xfrm>
              <a:off x="0" y="-38100"/>
              <a:ext cx="830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953" name="Google Shape;953;g2d525088810_0_57"/>
          <p:cNvGrpSpPr/>
          <p:nvPr/>
        </p:nvGrpSpPr>
        <p:grpSpPr>
          <a:xfrm rot="7182724">
            <a:off x="-2426255" y="2756406"/>
            <a:ext cx="4800106" cy="527665"/>
            <a:chOff x="0" y="-38100"/>
            <a:chExt cx="2357911" cy="259200"/>
          </a:xfrm>
        </p:grpSpPr>
        <p:sp>
          <p:nvSpPr>
            <p:cNvPr id="954" name="Google Shape;954;g2d525088810_0_57"/>
            <p:cNvSpPr/>
            <p:nvPr/>
          </p:nvSpPr>
          <p:spPr>
            <a:xfrm>
              <a:off x="0" y="0"/>
              <a:ext cx="2357911" cy="220984"/>
            </a:xfrm>
            <a:custGeom>
              <a:rect b="b" l="l" r="r" t="t"/>
              <a:pathLst>
                <a:path extrusionOk="0" h="220984" w="2357911">
                  <a:moveTo>
                    <a:pt x="203200" y="0"/>
                  </a:moveTo>
                  <a:lnTo>
                    <a:pt x="2357911" y="0"/>
                  </a:lnTo>
                  <a:lnTo>
                    <a:pt x="2154711" y="220984"/>
                  </a:lnTo>
                  <a:lnTo>
                    <a:pt x="0" y="220984"/>
                  </a:lnTo>
                  <a:lnTo>
                    <a:pt x="203200"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55" name="Google Shape;955;g2d525088810_0_57"/>
            <p:cNvSpPr txBox="1"/>
            <p:nvPr/>
          </p:nvSpPr>
          <p:spPr>
            <a:xfrm>
              <a:off x="101600" y="-38100"/>
              <a:ext cx="2154600" cy="2592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956" name="Google Shape;956;g2d525088810_0_57"/>
          <p:cNvGrpSpPr/>
          <p:nvPr/>
        </p:nvGrpSpPr>
        <p:grpSpPr>
          <a:xfrm rot="7182654">
            <a:off x="-3458253" y="1398054"/>
            <a:ext cx="7451099" cy="504202"/>
            <a:chOff x="0" y="-38100"/>
            <a:chExt cx="3830457" cy="259200"/>
          </a:xfrm>
        </p:grpSpPr>
        <p:sp>
          <p:nvSpPr>
            <p:cNvPr id="957" name="Google Shape;957;g2d525088810_0_57"/>
            <p:cNvSpPr/>
            <p:nvPr/>
          </p:nvSpPr>
          <p:spPr>
            <a:xfrm>
              <a:off x="0" y="0"/>
              <a:ext cx="3830457" cy="220984"/>
            </a:xfrm>
            <a:custGeom>
              <a:rect b="b" l="l" r="r" t="t"/>
              <a:pathLst>
                <a:path extrusionOk="0" h="220984" w="3830457">
                  <a:moveTo>
                    <a:pt x="203200" y="0"/>
                  </a:moveTo>
                  <a:lnTo>
                    <a:pt x="3830457" y="0"/>
                  </a:lnTo>
                  <a:lnTo>
                    <a:pt x="3627257" y="220984"/>
                  </a:lnTo>
                  <a:lnTo>
                    <a:pt x="0" y="220984"/>
                  </a:lnTo>
                  <a:lnTo>
                    <a:pt x="203200"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58" name="Google Shape;958;g2d525088810_0_57"/>
            <p:cNvSpPr txBox="1"/>
            <p:nvPr/>
          </p:nvSpPr>
          <p:spPr>
            <a:xfrm>
              <a:off x="101600" y="-38100"/>
              <a:ext cx="3627300" cy="2592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959" name="Google Shape;959;g2d525088810_0_57"/>
          <p:cNvSpPr txBox="1"/>
          <p:nvPr/>
        </p:nvSpPr>
        <p:spPr>
          <a:xfrm>
            <a:off x="11759685" y="2695293"/>
            <a:ext cx="6328500" cy="6464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00"/>
              <a:buFont typeface="Arial"/>
              <a:buNone/>
            </a:pPr>
            <a:r>
              <a:rPr b="1" i="0" lang="es-ES" sz="2800" u="none" cap="none" strike="noStrike">
                <a:solidFill>
                  <a:schemeClr val="dk1"/>
                </a:solidFill>
                <a:latin typeface="Poppins"/>
                <a:ea typeface="Poppins"/>
                <a:cs typeface="Poppins"/>
                <a:sym typeface="Poppins"/>
              </a:rPr>
              <a:t>Top Categorías:</a:t>
            </a:r>
            <a:endParaRPr b="0" i="0" sz="2800" u="none" cap="none" strike="noStrike">
              <a:solidFill>
                <a:schemeClr val="dk1"/>
              </a:solidFill>
              <a:latin typeface="Poppins"/>
              <a:ea typeface="Poppins"/>
              <a:cs typeface="Poppins"/>
              <a:sym typeface="Poppins"/>
            </a:endParaRPr>
          </a:p>
          <a:p>
            <a:pPr indent="-514350" lvl="0" marL="514350" marR="0" rtl="0" algn="l">
              <a:lnSpc>
                <a:spcPct val="100000"/>
              </a:lnSpc>
              <a:spcBef>
                <a:spcPts val="0"/>
              </a:spcBef>
              <a:spcAft>
                <a:spcPts val="0"/>
              </a:spcAft>
              <a:buClr>
                <a:schemeClr val="dk1"/>
              </a:buClr>
              <a:buSzPts val="2800"/>
              <a:buFont typeface="Calibri"/>
              <a:buAutoNum type="arabicPeriod"/>
            </a:pPr>
            <a:r>
              <a:rPr b="0" i="0" lang="es-ES" sz="2800" u="none" cap="none" strike="noStrike">
                <a:solidFill>
                  <a:schemeClr val="dk1"/>
                </a:solidFill>
                <a:latin typeface="Poppins"/>
                <a:ea typeface="Poppins"/>
                <a:cs typeface="Poppins"/>
                <a:sym typeface="Poppins"/>
              </a:rPr>
              <a:t>American Vodkas (~$64M)</a:t>
            </a:r>
            <a:endParaRPr b="0" i="0" sz="1400" u="none" cap="none" strike="noStrike">
              <a:solidFill>
                <a:srgbClr val="000000"/>
              </a:solidFill>
              <a:latin typeface="Arial"/>
              <a:ea typeface="Arial"/>
              <a:cs typeface="Arial"/>
              <a:sym typeface="Arial"/>
            </a:endParaRPr>
          </a:p>
          <a:p>
            <a:pPr indent="-514350" lvl="0" marL="514350" marR="0" rtl="0" algn="l">
              <a:lnSpc>
                <a:spcPct val="100000"/>
              </a:lnSpc>
              <a:spcBef>
                <a:spcPts val="0"/>
              </a:spcBef>
              <a:spcAft>
                <a:spcPts val="0"/>
              </a:spcAft>
              <a:buClr>
                <a:schemeClr val="dk1"/>
              </a:buClr>
              <a:buSzPts val="2800"/>
              <a:buFont typeface="Calibri"/>
              <a:buAutoNum type="arabicPeriod"/>
            </a:pPr>
            <a:r>
              <a:rPr b="0" i="0" lang="es-ES" sz="2800" u="none" cap="none" strike="noStrike">
                <a:solidFill>
                  <a:schemeClr val="dk1"/>
                </a:solidFill>
                <a:latin typeface="Poppins"/>
                <a:ea typeface="Poppins"/>
                <a:cs typeface="Poppins"/>
                <a:sym typeface="Poppins"/>
              </a:rPr>
              <a:t>Straight Bourbon Whiskies (~$48M)</a:t>
            </a:r>
            <a:endParaRPr b="0" i="0" sz="1400" u="none" cap="none" strike="noStrike">
              <a:solidFill>
                <a:srgbClr val="000000"/>
              </a:solidFill>
              <a:latin typeface="Arial"/>
              <a:ea typeface="Arial"/>
              <a:cs typeface="Arial"/>
              <a:sym typeface="Arial"/>
            </a:endParaRPr>
          </a:p>
          <a:p>
            <a:pPr indent="-514350" lvl="0" marL="514350" marR="0" rtl="0" algn="l">
              <a:lnSpc>
                <a:spcPct val="100000"/>
              </a:lnSpc>
              <a:spcBef>
                <a:spcPts val="0"/>
              </a:spcBef>
              <a:spcAft>
                <a:spcPts val="0"/>
              </a:spcAft>
              <a:buClr>
                <a:schemeClr val="dk1"/>
              </a:buClr>
              <a:buSzPts val="2800"/>
              <a:buFont typeface="Calibri"/>
              <a:buAutoNum type="arabicPeriod"/>
            </a:pPr>
            <a:r>
              <a:rPr b="0" i="0" lang="es-ES" sz="2800" u="none" cap="none" strike="noStrike">
                <a:solidFill>
                  <a:schemeClr val="dk1"/>
                </a:solidFill>
                <a:latin typeface="Poppins"/>
                <a:ea typeface="Poppins"/>
                <a:cs typeface="Poppins"/>
                <a:sym typeface="Poppins"/>
              </a:rPr>
              <a:t>Canadian Whiskies (~$29M)</a:t>
            </a:r>
            <a:endParaRPr b="0" i="0" sz="1400" u="none" cap="none" strike="noStrike">
              <a:solidFill>
                <a:srgbClr val="000000"/>
              </a:solidFill>
              <a:latin typeface="Arial"/>
              <a:ea typeface="Arial"/>
              <a:cs typeface="Arial"/>
              <a:sym typeface="Arial"/>
            </a:endParaRPr>
          </a:p>
          <a:p>
            <a:pPr indent="-514350" lvl="0" marL="514350" marR="0" rtl="0" algn="l">
              <a:lnSpc>
                <a:spcPct val="100000"/>
              </a:lnSpc>
              <a:spcBef>
                <a:spcPts val="0"/>
              </a:spcBef>
              <a:spcAft>
                <a:spcPts val="0"/>
              </a:spcAft>
              <a:buClr>
                <a:schemeClr val="dk1"/>
              </a:buClr>
              <a:buSzPts val="2800"/>
              <a:buFont typeface="Calibri"/>
              <a:buAutoNum type="arabicPeriod"/>
            </a:pPr>
            <a:r>
              <a:rPr b="0" i="0" lang="es-ES" sz="2800" u="none" cap="none" strike="noStrike">
                <a:solidFill>
                  <a:schemeClr val="dk1"/>
                </a:solidFill>
                <a:latin typeface="Poppins"/>
                <a:ea typeface="Poppins"/>
                <a:cs typeface="Poppins"/>
                <a:sym typeface="Poppins"/>
              </a:rPr>
              <a:t>100% AGAVE TEQUILLA (~$24M)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s-ES" sz="2800" u="none" cap="none" strike="noStrike">
                <a:solidFill>
                  <a:schemeClr val="dk1"/>
                </a:solidFill>
                <a:latin typeface="Poppins"/>
                <a:ea typeface="Poppins"/>
                <a:cs typeface="Poppins"/>
                <a:sym typeface="Poppins"/>
              </a:rPr>
              <a:t>Patrones:</a:t>
            </a:r>
            <a:endParaRPr b="0" i="0" sz="2800" u="none" cap="none" strike="noStrike">
              <a:solidFill>
                <a:schemeClr val="dk1"/>
              </a:solidFill>
              <a:latin typeface="Poppins"/>
              <a:ea typeface="Poppins"/>
              <a:cs typeface="Poppins"/>
              <a:sym typeface="Poppins"/>
            </a:endParaRPr>
          </a:p>
          <a:p>
            <a:pPr indent="-457200" lvl="0" marL="457200" marR="0" rtl="0" algn="l">
              <a:lnSpc>
                <a:spcPct val="100000"/>
              </a:lnSpc>
              <a:spcBef>
                <a:spcPts val="0"/>
              </a:spcBef>
              <a:spcAft>
                <a:spcPts val="0"/>
              </a:spcAft>
              <a:buClr>
                <a:schemeClr val="dk1"/>
              </a:buClr>
              <a:buSzPts val="2800"/>
              <a:buFont typeface="Arial"/>
              <a:buChar char="•"/>
            </a:pPr>
            <a:r>
              <a:rPr b="0" i="0" lang="es-ES" sz="2800" u="none" cap="none" strike="noStrike">
                <a:solidFill>
                  <a:schemeClr val="dk1"/>
                </a:solidFill>
                <a:latin typeface="Poppins"/>
                <a:ea typeface="Poppins"/>
                <a:cs typeface="Poppins"/>
                <a:sym typeface="Poppins"/>
              </a:rPr>
              <a:t>Domina American Vodkas </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2800"/>
              <a:buFont typeface="Arial"/>
              <a:buChar char="•"/>
            </a:pPr>
            <a:r>
              <a:rPr b="0" i="0" lang="es-ES" sz="2800" u="none" cap="none" strike="noStrike">
                <a:solidFill>
                  <a:schemeClr val="dk1"/>
                </a:solidFill>
                <a:latin typeface="Poppins"/>
                <a:ea typeface="Poppins"/>
                <a:cs typeface="Poppins"/>
                <a:sym typeface="Poppins"/>
              </a:rPr>
              <a:t>Fuerte presencia de whiskies.</a:t>
            </a:r>
            <a:endParaRPr b="0" i="0" sz="1400" u="none" cap="none" strike="noStrike">
              <a:solidFill>
                <a:srgbClr val="000000"/>
              </a:solidFill>
              <a:latin typeface="Arial"/>
              <a:ea typeface="Arial"/>
              <a:cs typeface="Arial"/>
              <a:sym typeface="Arial"/>
            </a:endParaRPr>
          </a:p>
          <a:p>
            <a:pPr indent="-406400" lvl="0" marL="457200" marR="0" rtl="0" algn="l">
              <a:lnSpc>
                <a:spcPct val="100000"/>
              </a:lnSpc>
              <a:spcBef>
                <a:spcPts val="0"/>
              </a:spcBef>
              <a:spcAft>
                <a:spcPts val="0"/>
              </a:spcAft>
              <a:buClr>
                <a:schemeClr val="dk1"/>
              </a:buClr>
              <a:buSzPts val="2800"/>
              <a:buFont typeface="Arial"/>
              <a:buChar char="•"/>
            </a:pPr>
            <a:r>
              <a:rPr b="0" i="0" lang="es-ES" sz="2800" u="none" cap="none" strike="noStrike">
                <a:solidFill>
                  <a:schemeClr val="dk1"/>
                </a:solidFill>
                <a:latin typeface="Poppins"/>
                <a:ea typeface="Poppins"/>
                <a:cs typeface="Poppins"/>
                <a:sym typeface="Poppins"/>
              </a:rPr>
              <a:t>Siendo el whisky una bebida muy popular, hay tendencia a comprar a los fabricados en norteamérica (USA y Canadá) en relación a otros países o a importados.  </a:t>
            </a:r>
            <a:endParaRPr b="0" i="0" sz="2800" u="none" cap="none" strike="noStrike">
              <a:solidFill>
                <a:schemeClr val="dk1"/>
              </a:solidFill>
              <a:latin typeface="Poppins"/>
              <a:ea typeface="Poppins"/>
              <a:cs typeface="Poppins"/>
              <a:sym typeface="Poppins"/>
            </a:endParaRPr>
          </a:p>
        </p:txBody>
      </p:sp>
      <p:pic>
        <p:nvPicPr>
          <p:cNvPr id="960" name="Google Shape;960;g2d525088810_0_57"/>
          <p:cNvPicPr preferRelativeResize="0"/>
          <p:nvPr/>
        </p:nvPicPr>
        <p:blipFill rotWithShape="1">
          <a:blip r:embed="rId4">
            <a:alphaModFix/>
          </a:blip>
          <a:srcRect b="0" l="0" r="0" t="0"/>
          <a:stretch/>
        </p:blipFill>
        <p:spPr>
          <a:xfrm>
            <a:off x="1225575" y="2034163"/>
            <a:ext cx="9781049" cy="80683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g2d525088810_0_84"/>
          <p:cNvSpPr/>
          <p:nvPr/>
        </p:nvSpPr>
        <p:spPr>
          <a:xfrm>
            <a:off x="2986321" y="3835592"/>
            <a:ext cx="1096897" cy="1044794"/>
          </a:xfrm>
          <a:custGeom>
            <a:rect b="b" l="l" r="r" t="t"/>
            <a:pathLst>
              <a:path extrusionOk="0" h="1044794" w="1096897">
                <a:moveTo>
                  <a:pt x="0" y="0"/>
                </a:moveTo>
                <a:lnTo>
                  <a:pt x="1096897" y="0"/>
                </a:lnTo>
                <a:lnTo>
                  <a:pt x="1096897" y="1044795"/>
                </a:lnTo>
                <a:lnTo>
                  <a:pt x="0" y="104479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66" name="Google Shape;966;g2d525088810_0_84"/>
          <p:cNvSpPr txBox="1"/>
          <p:nvPr/>
        </p:nvSpPr>
        <p:spPr>
          <a:xfrm>
            <a:off x="3493775" y="969310"/>
            <a:ext cx="11975700" cy="692700"/>
          </a:xfrm>
          <a:prstGeom prst="rect">
            <a:avLst/>
          </a:prstGeom>
          <a:noFill/>
          <a:ln>
            <a:noFill/>
          </a:ln>
        </p:spPr>
        <p:txBody>
          <a:bodyPr anchorCtr="0" anchor="t" bIns="0" lIns="0" spcFirstLastPara="1" rIns="0" wrap="square" tIns="0">
            <a:spAutoFit/>
          </a:bodyPr>
          <a:lstStyle/>
          <a:p>
            <a:pPr indent="0" lvl="0" marL="0" marR="0" rtl="0" algn="ctr">
              <a:lnSpc>
                <a:spcPct val="114977"/>
              </a:lnSpc>
              <a:spcBef>
                <a:spcPts val="0"/>
              </a:spcBef>
              <a:spcAft>
                <a:spcPts val="0"/>
              </a:spcAft>
              <a:buClr>
                <a:srgbClr val="000000"/>
              </a:buClr>
              <a:buSzPts val="4500"/>
              <a:buFont typeface="Arial"/>
              <a:buNone/>
            </a:pPr>
            <a:r>
              <a:rPr b="1" i="0" lang="es-ES" sz="4500" u="none" cap="none" strike="noStrike">
                <a:solidFill>
                  <a:srgbClr val="000000"/>
                </a:solidFill>
                <a:latin typeface="Poppins"/>
                <a:ea typeface="Poppins"/>
                <a:cs typeface="Poppins"/>
                <a:sym typeface="Poppins"/>
              </a:rPr>
              <a:t>Eficiencia de las ventas</a:t>
            </a:r>
            <a:endParaRPr b="0" i="0" sz="1400" u="none" cap="none" strike="noStrike">
              <a:solidFill>
                <a:srgbClr val="000000"/>
              </a:solidFill>
              <a:latin typeface="Arial"/>
              <a:ea typeface="Arial"/>
              <a:cs typeface="Arial"/>
              <a:sym typeface="Arial"/>
            </a:endParaRPr>
          </a:p>
        </p:txBody>
      </p:sp>
      <p:sp>
        <p:nvSpPr>
          <p:cNvPr id="967" name="Google Shape;967;g2d525088810_0_84"/>
          <p:cNvSpPr txBox="1"/>
          <p:nvPr/>
        </p:nvSpPr>
        <p:spPr>
          <a:xfrm>
            <a:off x="1077434" y="5837498"/>
            <a:ext cx="4914600" cy="461700"/>
          </a:xfrm>
          <a:prstGeom prst="rect">
            <a:avLst/>
          </a:prstGeom>
          <a:noFill/>
          <a:ln>
            <a:noFill/>
          </a:ln>
        </p:spPr>
        <p:txBody>
          <a:bodyPr anchorCtr="0" anchor="t" bIns="0" lIns="0" spcFirstLastPara="1" rIns="0" wrap="square" tIns="0">
            <a:spAutoFit/>
          </a:bodyPr>
          <a:lstStyle/>
          <a:p>
            <a:pPr indent="0" lvl="0" marL="0" marR="0" rtl="0" algn="ctr">
              <a:lnSpc>
                <a:spcPct val="115005"/>
              </a:lnSpc>
              <a:spcBef>
                <a:spcPts val="0"/>
              </a:spcBef>
              <a:spcAft>
                <a:spcPts val="0"/>
              </a:spcAft>
              <a:buClr>
                <a:srgbClr val="000000"/>
              </a:buClr>
              <a:buSzPts val="2999"/>
              <a:buFont typeface="Arial"/>
              <a:buNone/>
            </a:pPr>
            <a:r>
              <a:rPr b="1" i="0" lang="es-ES" sz="2999" u="none" cap="none" strike="noStrike">
                <a:solidFill>
                  <a:srgbClr val="FFFFFF"/>
                </a:solidFill>
                <a:latin typeface="Poppins"/>
                <a:ea typeface="Poppins"/>
                <a:cs typeface="Poppins"/>
                <a:sym typeface="Poppins"/>
              </a:rPr>
              <a:t>Data-driven Decisions</a:t>
            </a:r>
            <a:endParaRPr b="0" i="0" sz="1400" u="none" cap="none" strike="noStrike">
              <a:solidFill>
                <a:srgbClr val="000000"/>
              </a:solidFill>
              <a:latin typeface="Arial"/>
              <a:ea typeface="Arial"/>
              <a:cs typeface="Arial"/>
              <a:sym typeface="Arial"/>
            </a:endParaRPr>
          </a:p>
        </p:txBody>
      </p:sp>
      <p:sp>
        <p:nvSpPr>
          <p:cNvPr id="968" name="Google Shape;968;g2d525088810_0_84"/>
          <p:cNvSpPr txBox="1"/>
          <p:nvPr/>
        </p:nvSpPr>
        <p:spPr>
          <a:xfrm>
            <a:off x="13292672" y="5837498"/>
            <a:ext cx="2913000" cy="461700"/>
          </a:xfrm>
          <a:prstGeom prst="rect">
            <a:avLst/>
          </a:prstGeom>
          <a:noFill/>
          <a:ln>
            <a:noFill/>
          </a:ln>
        </p:spPr>
        <p:txBody>
          <a:bodyPr anchorCtr="0" anchor="t" bIns="0" lIns="0" spcFirstLastPara="1" rIns="0" wrap="square" tIns="0">
            <a:spAutoFit/>
          </a:bodyPr>
          <a:lstStyle/>
          <a:p>
            <a:pPr indent="0" lvl="0" marL="0" marR="0" rtl="0" algn="ctr">
              <a:lnSpc>
                <a:spcPct val="115005"/>
              </a:lnSpc>
              <a:spcBef>
                <a:spcPts val="0"/>
              </a:spcBef>
              <a:spcAft>
                <a:spcPts val="0"/>
              </a:spcAft>
              <a:buClr>
                <a:srgbClr val="000000"/>
              </a:buClr>
              <a:buSzPts val="2999"/>
              <a:buFont typeface="Arial"/>
              <a:buNone/>
            </a:pPr>
            <a:r>
              <a:rPr b="1" i="0" lang="es-ES" sz="2999" u="none" cap="none" strike="noStrike">
                <a:solidFill>
                  <a:srgbClr val="FFFFFF"/>
                </a:solidFill>
                <a:latin typeface="Poppins"/>
                <a:ea typeface="Poppins"/>
                <a:cs typeface="Poppins"/>
                <a:sym typeface="Poppins"/>
              </a:rPr>
              <a:t>Visualization</a:t>
            </a:r>
            <a:endParaRPr b="0" i="0" sz="1400" u="none" cap="none" strike="noStrike">
              <a:solidFill>
                <a:srgbClr val="000000"/>
              </a:solidFill>
              <a:latin typeface="Arial"/>
              <a:ea typeface="Arial"/>
              <a:cs typeface="Arial"/>
              <a:sym typeface="Arial"/>
            </a:endParaRPr>
          </a:p>
        </p:txBody>
      </p:sp>
      <p:grpSp>
        <p:nvGrpSpPr>
          <p:cNvPr id="969" name="Google Shape;969;g2d525088810_0_84"/>
          <p:cNvGrpSpPr/>
          <p:nvPr/>
        </p:nvGrpSpPr>
        <p:grpSpPr>
          <a:xfrm rot="3614490">
            <a:off x="15642094" y="3305434"/>
            <a:ext cx="6062035" cy="513763"/>
            <a:chOff x="0" y="-38100"/>
            <a:chExt cx="3139792" cy="266100"/>
          </a:xfrm>
        </p:grpSpPr>
        <p:sp>
          <p:nvSpPr>
            <p:cNvPr id="970" name="Google Shape;970;g2d525088810_0_84"/>
            <p:cNvSpPr/>
            <p:nvPr/>
          </p:nvSpPr>
          <p:spPr>
            <a:xfrm>
              <a:off x="0" y="0"/>
              <a:ext cx="3139792" cy="227858"/>
            </a:xfrm>
            <a:custGeom>
              <a:rect b="b" l="l" r="r" t="t"/>
              <a:pathLst>
                <a:path extrusionOk="0" h="227858" w="3139792">
                  <a:moveTo>
                    <a:pt x="2936592" y="0"/>
                  </a:moveTo>
                  <a:lnTo>
                    <a:pt x="0" y="0"/>
                  </a:lnTo>
                  <a:lnTo>
                    <a:pt x="203200" y="227858"/>
                  </a:lnTo>
                  <a:lnTo>
                    <a:pt x="3139792" y="227858"/>
                  </a:lnTo>
                  <a:lnTo>
                    <a:pt x="2936592"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71" name="Google Shape;971;g2d525088810_0_84"/>
            <p:cNvSpPr txBox="1"/>
            <p:nvPr/>
          </p:nvSpPr>
          <p:spPr>
            <a:xfrm>
              <a:off x="101600" y="-38100"/>
              <a:ext cx="2936700" cy="2661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972" name="Google Shape;972;g2d525088810_0_84"/>
          <p:cNvGrpSpPr/>
          <p:nvPr/>
        </p:nvGrpSpPr>
        <p:grpSpPr>
          <a:xfrm rot="-1795516">
            <a:off x="17264789" y="-2296447"/>
            <a:ext cx="3826012" cy="3918741"/>
            <a:chOff x="0" y="-38100"/>
            <a:chExt cx="830765" cy="850900"/>
          </a:xfrm>
        </p:grpSpPr>
        <p:sp>
          <p:nvSpPr>
            <p:cNvPr id="973" name="Google Shape;973;g2d525088810_0_84"/>
            <p:cNvSpPr/>
            <p:nvPr/>
          </p:nvSpPr>
          <p:spPr>
            <a:xfrm>
              <a:off x="0" y="0"/>
              <a:ext cx="830765" cy="812800"/>
            </a:xfrm>
            <a:custGeom>
              <a:rect b="b" l="l" r="r" t="t"/>
              <a:pathLst>
                <a:path extrusionOk="0" h="812800" w="830765">
                  <a:moveTo>
                    <a:pt x="0" y="0"/>
                  </a:moveTo>
                  <a:lnTo>
                    <a:pt x="830765" y="0"/>
                  </a:lnTo>
                  <a:lnTo>
                    <a:pt x="830765" y="812800"/>
                  </a:lnTo>
                  <a:lnTo>
                    <a:pt x="0" y="81280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74" name="Google Shape;974;g2d525088810_0_84"/>
            <p:cNvSpPr txBox="1"/>
            <p:nvPr/>
          </p:nvSpPr>
          <p:spPr>
            <a:xfrm>
              <a:off x="0" y="-38100"/>
              <a:ext cx="830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975" name="Google Shape;975;g2d525088810_0_84"/>
          <p:cNvGrpSpPr/>
          <p:nvPr/>
        </p:nvGrpSpPr>
        <p:grpSpPr>
          <a:xfrm rot="3614490">
            <a:off x="14299053" y="1425186"/>
            <a:ext cx="7586132" cy="513763"/>
            <a:chOff x="0" y="-38100"/>
            <a:chExt cx="3929188" cy="266100"/>
          </a:xfrm>
        </p:grpSpPr>
        <p:sp>
          <p:nvSpPr>
            <p:cNvPr id="976" name="Google Shape;976;g2d525088810_0_84"/>
            <p:cNvSpPr/>
            <p:nvPr/>
          </p:nvSpPr>
          <p:spPr>
            <a:xfrm>
              <a:off x="0" y="0"/>
              <a:ext cx="3929188" cy="227858"/>
            </a:xfrm>
            <a:custGeom>
              <a:rect b="b" l="l" r="r" t="t"/>
              <a:pathLst>
                <a:path extrusionOk="0" h="227858" w="3929188">
                  <a:moveTo>
                    <a:pt x="3725988" y="0"/>
                  </a:moveTo>
                  <a:lnTo>
                    <a:pt x="0" y="0"/>
                  </a:lnTo>
                  <a:lnTo>
                    <a:pt x="203200" y="227858"/>
                  </a:lnTo>
                  <a:lnTo>
                    <a:pt x="3929188" y="227858"/>
                  </a:lnTo>
                  <a:lnTo>
                    <a:pt x="3725988"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77" name="Google Shape;977;g2d525088810_0_84"/>
            <p:cNvSpPr txBox="1"/>
            <p:nvPr/>
          </p:nvSpPr>
          <p:spPr>
            <a:xfrm>
              <a:off x="101600" y="-38100"/>
              <a:ext cx="3726000" cy="2661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978" name="Google Shape;978;g2d525088810_0_84"/>
          <p:cNvGrpSpPr/>
          <p:nvPr/>
        </p:nvGrpSpPr>
        <p:grpSpPr>
          <a:xfrm rot="-3617492">
            <a:off x="-2915547" y="-2343708"/>
            <a:ext cx="3826045" cy="3918776"/>
            <a:chOff x="0" y="-38100"/>
            <a:chExt cx="830765" cy="850900"/>
          </a:xfrm>
        </p:grpSpPr>
        <p:sp>
          <p:nvSpPr>
            <p:cNvPr id="979" name="Google Shape;979;g2d525088810_0_84"/>
            <p:cNvSpPr/>
            <p:nvPr/>
          </p:nvSpPr>
          <p:spPr>
            <a:xfrm>
              <a:off x="0" y="0"/>
              <a:ext cx="830765" cy="812800"/>
            </a:xfrm>
            <a:custGeom>
              <a:rect b="b" l="l" r="r" t="t"/>
              <a:pathLst>
                <a:path extrusionOk="0" h="812800" w="830765">
                  <a:moveTo>
                    <a:pt x="0" y="0"/>
                  </a:moveTo>
                  <a:lnTo>
                    <a:pt x="830765" y="0"/>
                  </a:lnTo>
                  <a:lnTo>
                    <a:pt x="830765" y="812800"/>
                  </a:lnTo>
                  <a:lnTo>
                    <a:pt x="0" y="81280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0" name="Google Shape;980;g2d525088810_0_84"/>
            <p:cNvSpPr txBox="1"/>
            <p:nvPr/>
          </p:nvSpPr>
          <p:spPr>
            <a:xfrm>
              <a:off x="0" y="-38100"/>
              <a:ext cx="830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981" name="Google Shape;981;g2d525088810_0_84"/>
          <p:cNvGrpSpPr/>
          <p:nvPr/>
        </p:nvGrpSpPr>
        <p:grpSpPr>
          <a:xfrm rot="7182724">
            <a:off x="-2426255" y="2756406"/>
            <a:ext cx="4800106" cy="527665"/>
            <a:chOff x="0" y="-38100"/>
            <a:chExt cx="2357911" cy="259200"/>
          </a:xfrm>
        </p:grpSpPr>
        <p:sp>
          <p:nvSpPr>
            <p:cNvPr id="982" name="Google Shape;982;g2d525088810_0_84"/>
            <p:cNvSpPr/>
            <p:nvPr/>
          </p:nvSpPr>
          <p:spPr>
            <a:xfrm>
              <a:off x="0" y="0"/>
              <a:ext cx="2357911" cy="220984"/>
            </a:xfrm>
            <a:custGeom>
              <a:rect b="b" l="l" r="r" t="t"/>
              <a:pathLst>
                <a:path extrusionOk="0" h="220984" w="2357911">
                  <a:moveTo>
                    <a:pt x="203200" y="0"/>
                  </a:moveTo>
                  <a:lnTo>
                    <a:pt x="2357911" y="0"/>
                  </a:lnTo>
                  <a:lnTo>
                    <a:pt x="2154711" y="220984"/>
                  </a:lnTo>
                  <a:lnTo>
                    <a:pt x="0" y="220984"/>
                  </a:lnTo>
                  <a:lnTo>
                    <a:pt x="203200"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3" name="Google Shape;983;g2d525088810_0_84"/>
            <p:cNvSpPr txBox="1"/>
            <p:nvPr/>
          </p:nvSpPr>
          <p:spPr>
            <a:xfrm>
              <a:off x="101600" y="-38100"/>
              <a:ext cx="2154600" cy="2592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984" name="Google Shape;984;g2d525088810_0_84"/>
          <p:cNvGrpSpPr/>
          <p:nvPr/>
        </p:nvGrpSpPr>
        <p:grpSpPr>
          <a:xfrm rot="7182654">
            <a:off x="-3458253" y="1398054"/>
            <a:ext cx="7451099" cy="504202"/>
            <a:chOff x="0" y="-38100"/>
            <a:chExt cx="3830457" cy="259200"/>
          </a:xfrm>
        </p:grpSpPr>
        <p:sp>
          <p:nvSpPr>
            <p:cNvPr id="985" name="Google Shape;985;g2d525088810_0_84"/>
            <p:cNvSpPr/>
            <p:nvPr/>
          </p:nvSpPr>
          <p:spPr>
            <a:xfrm>
              <a:off x="0" y="0"/>
              <a:ext cx="3830457" cy="220984"/>
            </a:xfrm>
            <a:custGeom>
              <a:rect b="b" l="l" r="r" t="t"/>
              <a:pathLst>
                <a:path extrusionOk="0" h="220984" w="3830457">
                  <a:moveTo>
                    <a:pt x="203200" y="0"/>
                  </a:moveTo>
                  <a:lnTo>
                    <a:pt x="3830457" y="0"/>
                  </a:lnTo>
                  <a:lnTo>
                    <a:pt x="3627257" y="220984"/>
                  </a:lnTo>
                  <a:lnTo>
                    <a:pt x="0" y="220984"/>
                  </a:lnTo>
                  <a:lnTo>
                    <a:pt x="203200"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6" name="Google Shape;986;g2d525088810_0_84"/>
            <p:cNvSpPr txBox="1"/>
            <p:nvPr/>
          </p:nvSpPr>
          <p:spPr>
            <a:xfrm>
              <a:off x="101600" y="-38100"/>
              <a:ext cx="3627300" cy="2592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987" name="Google Shape;987;g2d525088810_0_84"/>
          <p:cNvSpPr txBox="1"/>
          <p:nvPr/>
        </p:nvSpPr>
        <p:spPr>
          <a:xfrm>
            <a:off x="10223425" y="3108729"/>
            <a:ext cx="7868700" cy="517064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00"/>
              <a:buFont typeface="Arial"/>
              <a:buNone/>
            </a:pPr>
            <a:r>
              <a:rPr b="1" i="0" lang="es-ES" sz="2800" u="none" cap="none" strike="noStrike">
                <a:solidFill>
                  <a:schemeClr val="dk1"/>
                </a:solidFill>
                <a:latin typeface="Poppins"/>
                <a:ea typeface="Poppins"/>
                <a:cs typeface="Poppins"/>
                <a:sym typeface="Poppins"/>
              </a:rPr>
              <a:t>Patrones Principales:</a:t>
            </a:r>
            <a:endParaRPr b="0" i="0" sz="2800" u="none" cap="none" strike="noStrike">
              <a:solidFill>
                <a:schemeClr val="dk1"/>
              </a:solidFill>
              <a:latin typeface="Poppins"/>
              <a:ea typeface="Poppins"/>
              <a:cs typeface="Poppins"/>
              <a:sym typeface="Poppins"/>
            </a:endParaRPr>
          </a:p>
          <a:p>
            <a:pPr indent="-457200" lvl="0" marL="457200" marR="0" rtl="0" algn="l">
              <a:lnSpc>
                <a:spcPct val="100000"/>
              </a:lnSpc>
              <a:spcBef>
                <a:spcPts val="0"/>
              </a:spcBef>
              <a:spcAft>
                <a:spcPts val="0"/>
              </a:spcAft>
              <a:buClr>
                <a:schemeClr val="dk1"/>
              </a:buClr>
              <a:buSzPts val="2800"/>
              <a:buFont typeface="Arial"/>
              <a:buChar char="•"/>
            </a:pPr>
            <a:r>
              <a:rPr b="0" i="0" lang="es-ES" sz="2800" u="none" cap="none" strike="noStrike">
                <a:solidFill>
                  <a:schemeClr val="dk1"/>
                </a:solidFill>
                <a:latin typeface="Poppins"/>
                <a:ea typeface="Poppins"/>
                <a:cs typeface="Poppins"/>
                <a:sym typeface="Poppins"/>
              </a:rPr>
              <a:t>Mayor eficiencia en ventas bajas (0-2000 botellas)</a:t>
            </a:r>
            <a:endParaRPr b="0" i="0" sz="1400" u="none" cap="none" strike="noStrike">
              <a:solidFill>
                <a:srgbClr val="000000"/>
              </a:solidFill>
              <a:latin typeface="Poppins"/>
              <a:ea typeface="Poppins"/>
              <a:cs typeface="Poppins"/>
              <a:sym typeface="Poppins"/>
            </a:endParaRPr>
          </a:p>
          <a:p>
            <a:pPr indent="-457200" lvl="0" marL="457200" marR="0" rtl="0" algn="l">
              <a:lnSpc>
                <a:spcPct val="100000"/>
              </a:lnSpc>
              <a:spcBef>
                <a:spcPts val="0"/>
              </a:spcBef>
              <a:spcAft>
                <a:spcPts val="0"/>
              </a:spcAft>
              <a:buClr>
                <a:schemeClr val="dk1"/>
              </a:buClr>
              <a:buSzPts val="2800"/>
              <a:buFont typeface="Arial"/>
              <a:buChar char="•"/>
            </a:pPr>
            <a:r>
              <a:rPr b="0" i="0" lang="es-ES" sz="2800" u="none" cap="none" strike="noStrike">
                <a:solidFill>
                  <a:schemeClr val="dk1"/>
                </a:solidFill>
                <a:latin typeface="Poppins"/>
                <a:ea typeface="Poppins"/>
                <a:cs typeface="Poppins"/>
                <a:sym typeface="Poppins"/>
              </a:rPr>
              <a:t>Picos de eficiencia hasta 2000 para ventas pequeñas</a:t>
            </a:r>
            <a:endParaRPr b="0" i="0" sz="1400" u="none" cap="none" strike="noStrike">
              <a:solidFill>
                <a:srgbClr val="000000"/>
              </a:solidFill>
              <a:latin typeface="Poppins"/>
              <a:ea typeface="Poppins"/>
              <a:cs typeface="Poppins"/>
              <a:sym typeface="Poppins"/>
            </a:endParaRPr>
          </a:p>
          <a:p>
            <a:pPr indent="-457200" lvl="0" marL="457200" marR="0" rtl="0" algn="l">
              <a:lnSpc>
                <a:spcPct val="100000"/>
              </a:lnSpc>
              <a:spcBef>
                <a:spcPts val="0"/>
              </a:spcBef>
              <a:spcAft>
                <a:spcPts val="0"/>
              </a:spcAft>
              <a:buClr>
                <a:schemeClr val="dk1"/>
              </a:buClr>
              <a:buSzPts val="2800"/>
              <a:buFont typeface="Arial"/>
              <a:buChar char="•"/>
            </a:pPr>
            <a:r>
              <a:rPr b="0" i="0" lang="es-ES" sz="2800" u="none" cap="none" strike="noStrike">
                <a:solidFill>
                  <a:schemeClr val="dk1"/>
                </a:solidFill>
                <a:latin typeface="Poppins"/>
                <a:ea typeface="Poppins"/>
                <a:cs typeface="Poppins"/>
                <a:sym typeface="Poppins"/>
              </a:rPr>
              <a:t>Eficiencia decrece con mayor volumen de botellas</a:t>
            </a:r>
            <a:endParaRPr b="0" i="0" sz="1400" u="none" cap="none" strike="noStrike">
              <a:solidFill>
                <a:srgbClr val="000000"/>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2800"/>
              <a:buFont typeface="Arial"/>
              <a:buNone/>
            </a:pPr>
            <a:r>
              <a:rPr b="1" i="0" lang="es-ES" sz="2800" u="none" cap="none" strike="noStrike">
                <a:solidFill>
                  <a:schemeClr val="dk1"/>
                </a:solidFill>
                <a:latin typeface="Poppins"/>
                <a:ea typeface="Poppins"/>
                <a:cs typeface="Poppins"/>
                <a:sym typeface="Poppins"/>
              </a:rPr>
              <a:t>Hallazgos:</a:t>
            </a:r>
            <a:endParaRPr b="0" i="0" sz="2800" u="none" cap="none" strike="noStrike">
              <a:solidFill>
                <a:schemeClr val="dk1"/>
              </a:solidFill>
              <a:latin typeface="Poppins"/>
              <a:ea typeface="Poppins"/>
              <a:cs typeface="Poppins"/>
              <a:sym typeface="Poppins"/>
            </a:endParaRPr>
          </a:p>
          <a:p>
            <a:pPr indent="-457200" lvl="0" marL="457200" marR="0" rtl="0" algn="l">
              <a:lnSpc>
                <a:spcPct val="100000"/>
              </a:lnSpc>
              <a:spcBef>
                <a:spcPts val="0"/>
              </a:spcBef>
              <a:spcAft>
                <a:spcPts val="0"/>
              </a:spcAft>
              <a:buClr>
                <a:schemeClr val="dk1"/>
              </a:buClr>
              <a:buSzPts val="2800"/>
              <a:buFont typeface="Arial"/>
              <a:buChar char="•"/>
            </a:pPr>
            <a:r>
              <a:rPr b="0" i="0" lang="es-ES" sz="2800" u="none" cap="none" strike="noStrike">
                <a:solidFill>
                  <a:schemeClr val="dk1"/>
                </a:solidFill>
                <a:latin typeface="Poppins"/>
                <a:ea typeface="Poppins"/>
                <a:cs typeface="Poppins"/>
                <a:sym typeface="Poppins"/>
              </a:rPr>
              <a:t>Productos de bajo volumen → alta eficiencia</a:t>
            </a:r>
            <a:endParaRPr b="0" i="0" sz="1400" u="none" cap="none" strike="noStrike">
              <a:solidFill>
                <a:srgbClr val="000000"/>
              </a:solidFill>
              <a:latin typeface="Poppins"/>
              <a:ea typeface="Poppins"/>
              <a:cs typeface="Poppins"/>
              <a:sym typeface="Poppins"/>
            </a:endParaRPr>
          </a:p>
          <a:p>
            <a:pPr indent="-457200" lvl="0" marL="457200" marR="0" rtl="0" algn="l">
              <a:lnSpc>
                <a:spcPct val="100000"/>
              </a:lnSpc>
              <a:spcBef>
                <a:spcPts val="0"/>
              </a:spcBef>
              <a:spcAft>
                <a:spcPts val="0"/>
              </a:spcAft>
              <a:buClr>
                <a:schemeClr val="dk1"/>
              </a:buClr>
              <a:buSzPts val="2800"/>
              <a:buFont typeface="Arial"/>
              <a:buChar char="•"/>
            </a:pPr>
            <a:r>
              <a:rPr b="0" i="0" lang="es-ES" sz="2800" u="none" cap="none" strike="noStrike">
                <a:solidFill>
                  <a:schemeClr val="dk1"/>
                </a:solidFill>
                <a:latin typeface="Poppins"/>
                <a:ea typeface="Poppins"/>
                <a:cs typeface="Poppins"/>
                <a:sym typeface="Poppins"/>
              </a:rPr>
              <a:t>A mayor volumen → menor eficiencia</a:t>
            </a:r>
            <a:endParaRPr b="0" i="0" sz="1400" u="none" cap="none" strike="noStrike">
              <a:solidFill>
                <a:srgbClr val="000000"/>
              </a:solidFill>
              <a:latin typeface="Poppins"/>
              <a:ea typeface="Poppins"/>
              <a:cs typeface="Poppins"/>
              <a:sym typeface="Poppins"/>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pic>
        <p:nvPicPr>
          <p:cNvPr id="988" name="Google Shape;988;g2d525088810_0_84"/>
          <p:cNvPicPr preferRelativeResize="0"/>
          <p:nvPr/>
        </p:nvPicPr>
        <p:blipFill rotWithShape="1">
          <a:blip r:embed="rId4">
            <a:alphaModFix/>
          </a:blip>
          <a:srcRect b="0" l="0" r="0" t="0"/>
          <a:stretch/>
        </p:blipFill>
        <p:spPr>
          <a:xfrm>
            <a:off x="432325" y="2689750"/>
            <a:ext cx="9582499" cy="61020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g2d525088810_0_111"/>
          <p:cNvSpPr/>
          <p:nvPr/>
        </p:nvSpPr>
        <p:spPr>
          <a:xfrm>
            <a:off x="2986321" y="3835592"/>
            <a:ext cx="1096897" cy="1044794"/>
          </a:xfrm>
          <a:custGeom>
            <a:rect b="b" l="l" r="r" t="t"/>
            <a:pathLst>
              <a:path extrusionOk="0" h="1044794" w="1096897">
                <a:moveTo>
                  <a:pt x="0" y="0"/>
                </a:moveTo>
                <a:lnTo>
                  <a:pt x="1096897" y="0"/>
                </a:lnTo>
                <a:lnTo>
                  <a:pt x="1096897" y="1044795"/>
                </a:lnTo>
                <a:lnTo>
                  <a:pt x="0" y="104479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94" name="Google Shape;994;g2d525088810_0_111"/>
          <p:cNvSpPr txBox="1"/>
          <p:nvPr/>
        </p:nvSpPr>
        <p:spPr>
          <a:xfrm>
            <a:off x="3493775" y="969310"/>
            <a:ext cx="11975700" cy="692700"/>
          </a:xfrm>
          <a:prstGeom prst="rect">
            <a:avLst/>
          </a:prstGeom>
          <a:noFill/>
          <a:ln>
            <a:noFill/>
          </a:ln>
        </p:spPr>
        <p:txBody>
          <a:bodyPr anchorCtr="0" anchor="t" bIns="0" lIns="0" spcFirstLastPara="1" rIns="0" wrap="square" tIns="0">
            <a:spAutoFit/>
          </a:bodyPr>
          <a:lstStyle/>
          <a:p>
            <a:pPr indent="0" lvl="0" marL="0" marR="0" rtl="0" algn="ctr">
              <a:lnSpc>
                <a:spcPct val="114977"/>
              </a:lnSpc>
              <a:spcBef>
                <a:spcPts val="0"/>
              </a:spcBef>
              <a:spcAft>
                <a:spcPts val="0"/>
              </a:spcAft>
              <a:buClr>
                <a:srgbClr val="000000"/>
              </a:buClr>
              <a:buSzPts val="4500"/>
              <a:buFont typeface="Arial"/>
              <a:buNone/>
            </a:pPr>
            <a:r>
              <a:rPr b="1" i="0" lang="es-ES" sz="4500" u="none" cap="none" strike="noStrike">
                <a:solidFill>
                  <a:srgbClr val="000000"/>
                </a:solidFill>
                <a:latin typeface="Poppins"/>
                <a:ea typeface="Poppins"/>
                <a:cs typeface="Poppins"/>
                <a:sym typeface="Poppins"/>
              </a:rPr>
              <a:t>Ventas por día de la semana</a:t>
            </a:r>
            <a:endParaRPr b="0" i="0" sz="1400" u="none" cap="none" strike="noStrike">
              <a:solidFill>
                <a:srgbClr val="000000"/>
              </a:solidFill>
              <a:latin typeface="Arial"/>
              <a:ea typeface="Arial"/>
              <a:cs typeface="Arial"/>
              <a:sym typeface="Arial"/>
            </a:endParaRPr>
          </a:p>
        </p:txBody>
      </p:sp>
      <p:sp>
        <p:nvSpPr>
          <p:cNvPr id="995" name="Google Shape;995;g2d525088810_0_111"/>
          <p:cNvSpPr txBox="1"/>
          <p:nvPr/>
        </p:nvSpPr>
        <p:spPr>
          <a:xfrm>
            <a:off x="1077434" y="5837498"/>
            <a:ext cx="4914600" cy="461700"/>
          </a:xfrm>
          <a:prstGeom prst="rect">
            <a:avLst/>
          </a:prstGeom>
          <a:noFill/>
          <a:ln>
            <a:noFill/>
          </a:ln>
        </p:spPr>
        <p:txBody>
          <a:bodyPr anchorCtr="0" anchor="t" bIns="0" lIns="0" spcFirstLastPara="1" rIns="0" wrap="square" tIns="0">
            <a:spAutoFit/>
          </a:bodyPr>
          <a:lstStyle/>
          <a:p>
            <a:pPr indent="0" lvl="0" marL="0" marR="0" rtl="0" algn="ctr">
              <a:lnSpc>
                <a:spcPct val="115005"/>
              </a:lnSpc>
              <a:spcBef>
                <a:spcPts val="0"/>
              </a:spcBef>
              <a:spcAft>
                <a:spcPts val="0"/>
              </a:spcAft>
              <a:buClr>
                <a:srgbClr val="000000"/>
              </a:buClr>
              <a:buSzPts val="2999"/>
              <a:buFont typeface="Arial"/>
              <a:buNone/>
            </a:pPr>
            <a:r>
              <a:rPr b="1" i="0" lang="es-ES" sz="2999" u="none" cap="none" strike="noStrike">
                <a:solidFill>
                  <a:srgbClr val="FFFFFF"/>
                </a:solidFill>
                <a:latin typeface="Poppins"/>
                <a:ea typeface="Poppins"/>
                <a:cs typeface="Poppins"/>
                <a:sym typeface="Poppins"/>
              </a:rPr>
              <a:t>Data-driven Decisions</a:t>
            </a:r>
            <a:endParaRPr b="0" i="0" sz="1400" u="none" cap="none" strike="noStrike">
              <a:solidFill>
                <a:srgbClr val="000000"/>
              </a:solidFill>
              <a:latin typeface="Arial"/>
              <a:ea typeface="Arial"/>
              <a:cs typeface="Arial"/>
              <a:sym typeface="Arial"/>
            </a:endParaRPr>
          </a:p>
        </p:txBody>
      </p:sp>
      <p:sp>
        <p:nvSpPr>
          <p:cNvPr id="996" name="Google Shape;996;g2d525088810_0_111"/>
          <p:cNvSpPr txBox="1"/>
          <p:nvPr/>
        </p:nvSpPr>
        <p:spPr>
          <a:xfrm>
            <a:off x="13292672" y="5837498"/>
            <a:ext cx="2913000" cy="461700"/>
          </a:xfrm>
          <a:prstGeom prst="rect">
            <a:avLst/>
          </a:prstGeom>
          <a:noFill/>
          <a:ln>
            <a:noFill/>
          </a:ln>
        </p:spPr>
        <p:txBody>
          <a:bodyPr anchorCtr="0" anchor="t" bIns="0" lIns="0" spcFirstLastPara="1" rIns="0" wrap="square" tIns="0">
            <a:spAutoFit/>
          </a:bodyPr>
          <a:lstStyle/>
          <a:p>
            <a:pPr indent="0" lvl="0" marL="0" marR="0" rtl="0" algn="ctr">
              <a:lnSpc>
                <a:spcPct val="115005"/>
              </a:lnSpc>
              <a:spcBef>
                <a:spcPts val="0"/>
              </a:spcBef>
              <a:spcAft>
                <a:spcPts val="0"/>
              </a:spcAft>
              <a:buClr>
                <a:srgbClr val="000000"/>
              </a:buClr>
              <a:buSzPts val="2999"/>
              <a:buFont typeface="Arial"/>
              <a:buNone/>
            </a:pPr>
            <a:r>
              <a:rPr b="1" i="0" lang="es-ES" sz="2999" u="none" cap="none" strike="noStrike">
                <a:solidFill>
                  <a:srgbClr val="FFFFFF"/>
                </a:solidFill>
                <a:latin typeface="Poppins"/>
                <a:ea typeface="Poppins"/>
                <a:cs typeface="Poppins"/>
                <a:sym typeface="Poppins"/>
              </a:rPr>
              <a:t>Visualization</a:t>
            </a:r>
            <a:endParaRPr b="0" i="0" sz="1400" u="none" cap="none" strike="noStrike">
              <a:solidFill>
                <a:srgbClr val="000000"/>
              </a:solidFill>
              <a:latin typeface="Arial"/>
              <a:ea typeface="Arial"/>
              <a:cs typeface="Arial"/>
              <a:sym typeface="Arial"/>
            </a:endParaRPr>
          </a:p>
        </p:txBody>
      </p:sp>
      <p:grpSp>
        <p:nvGrpSpPr>
          <p:cNvPr id="997" name="Google Shape;997;g2d525088810_0_111"/>
          <p:cNvGrpSpPr/>
          <p:nvPr/>
        </p:nvGrpSpPr>
        <p:grpSpPr>
          <a:xfrm rot="3614490">
            <a:off x="15642094" y="3305434"/>
            <a:ext cx="6062035" cy="513763"/>
            <a:chOff x="0" y="-38100"/>
            <a:chExt cx="3139792" cy="266100"/>
          </a:xfrm>
        </p:grpSpPr>
        <p:sp>
          <p:nvSpPr>
            <p:cNvPr id="998" name="Google Shape;998;g2d525088810_0_111"/>
            <p:cNvSpPr/>
            <p:nvPr/>
          </p:nvSpPr>
          <p:spPr>
            <a:xfrm>
              <a:off x="0" y="0"/>
              <a:ext cx="3139792" cy="227858"/>
            </a:xfrm>
            <a:custGeom>
              <a:rect b="b" l="l" r="r" t="t"/>
              <a:pathLst>
                <a:path extrusionOk="0" h="227858" w="3139792">
                  <a:moveTo>
                    <a:pt x="2936592" y="0"/>
                  </a:moveTo>
                  <a:lnTo>
                    <a:pt x="0" y="0"/>
                  </a:lnTo>
                  <a:lnTo>
                    <a:pt x="203200" y="227858"/>
                  </a:lnTo>
                  <a:lnTo>
                    <a:pt x="3139792" y="227858"/>
                  </a:lnTo>
                  <a:lnTo>
                    <a:pt x="2936592"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99" name="Google Shape;999;g2d525088810_0_111"/>
            <p:cNvSpPr txBox="1"/>
            <p:nvPr/>
          </p:nvSpPr>
          <p:spPr>
            <a:xfrm>
              <a:off x="101600" y="-38100"/>
              <a:ext cx="2936700" cy="2661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000" name="Google Shape;1000;g2d525088810_0_111"/>
          <p:cNvGrpSpPr/>
          <p:nvPr/>
        </p:nvGrpSpPr>
        <p:grpSpPr>
          <a:xfrm rot="-1795516">
            <a:off x="17264789" y="-2296447"/>
            <a:ext cx="3826012" cy="3918741"/>
            <a:chOff x="0" y="-38100"/>
            <a:chExt cx="830765" cy="850900"/>
          </a:xfrm>
        </p:grpSpPr>
        <p:sp>
          <p:nvSpPr>
            <p:cNvPr id="1001" name="Google Shape;1001;g2d525088810_0_111"/>
            <p:cNvSpPr/>
            <p:nvPr/>
          </p:nvSpPr>
          <p:spPr>
            <a:xfrm>
              <a:off x="0" y="0"/>
              <a:ext cx="830765" cy="812800"/>
            </a:xfrm>
            <a:custGeom>
              <a:rect b="b" l="l" r="r" t="t"/>
              <a:pathLst>
                <a:path extrusionOk="0" h="812800" w="830765">
                  <a:moveTo>
                    <a:pt x="0" y="0"/>
                  </a:moveTo>
                  <a:lnTo>
                    <a:pt x="830765" y="0"/>
                  </a:lnTo>
                  <a:lnTo>
                    <a:pt x="830765" y="812800"/>
                  </a:lnTo>
                  <a:lnTo>
                    <a:pt x="0" y="81280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02" name="Google Shape;1002;g2d525088810_0_111"/>
            <p:cNvSpPr txBox="1"/>
            <p:nvPr/>
          </p:nvSpPr>
          <p:spPr>
            <a:xfrm>
              <a:off x="0" y="-38100"/>
              <a:ext cx="830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003" name="Google Shape;1003;g2d525088810_0_111"/>
          <p:cNvGrpSpPr/>
          <p:nvPr/>
        </p:nvGrpSpPr>
        <p:grpSpPr>
          <a:xfrm rot="3614490">
            <a:off x="14299053" y="1425186"/>
            <a:ext cx="7586132" cy="513763"/>
            <a:chOff x="0" y="-38100"/>
            <a:chExt cx="3929188" cy="266100"/>
          </a:xfrm>
        </p:grpSpPr>
        <p:sp>
          <p:nvSpPr>
            <p:cNvPr id="1004" name="Google Shape;1004;g2d525088810_0_111"/>
            <p:cNvSpPr/>
            <p:nvPr/>
          </p:nvSpPr>
          <p:spPr>
            <a:xfrm>
              <a:off x="0" y="0"/>
              <a:ext cx="3929188" cy="227858"/>
            </a:xfrm>
            <a:custGeom>
              <a:rect b="b" l="l" r="r" t="t"/>
              <a:pathLst>
                <a:path extrusionOk="0" h="227858" w="3929188">
                  <a:moveTo>
                    <a:pt x="3725988" y="0"/>
                  </a:moveTo>
                  <a:lnTo>
                    <a:pt x="0" y="0"/>
                  </a:lnTo>
                  <a:lnTo>
                    <a:pt x="203200" y="227858"/>
                  </a:lnTo>
                  <a:lnTo>
                    <a:pt x="3929188" y="227858"/>
                  </a:lnTo>
                  <a:lnTo>
                    <a:pt x="3725988"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05" name="Google Shape;1005;g2d525088810_0_111"/>
            <p:cNvSpPr txBox="1"/>
            <p:nvPr/>
          </p:nvSpPr>
          <p:spPr>
            <a:xfrm>
              <a:off x="101600" y="-38100"/>
              <a:ext cx="3726000" cy="2661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006" name="Google Shape;1006;g2d525088810_0_111"/>
          <p:cNvGrpSpPr/>
          <p:nvPr/>
        </p:nvGrpSpPr>
        <p:grpSpPr>
          <a:xfrm rot="-3617492">
            <a:off x="-2915547" y="-2343708"/>
            <a:ext cx="3826045" cy="3918776"/>
            <a:chOff x="0" y="-38100"/>
            <a:chExt cx="830765" cy="850900"/>
          </a:xfrm>
        </p:grpSpPr>
        <p:sp>
          <p:nvSpPr>
            <p:cNvPr id="1007" name="Google Shape;1007;g2d525088810_0_111"/>
            <p:cNvSpPr/>
            <p:nvPr/>
          </p:nvSpPr>
          <p:spPr>
            <a:xfrm>
              <a:off x="0" y="0"/>
              <a:ext cx="830765" cy="812800"/>
            </a:xfrm>
            <a:custGeom>
              <a:rect b="b" l="l" r="r" t="t"/>
              <a:pathLst>
                <a:path extrusionOk="0" h="812800" w="830765">
                  <a:moveTo>
                    <a:pt x="0" y="0"/>
                  </a:moveTo>
                  <a:lnTo>
                    <a:pt x="830765" y="0"/>
                  </a:lnTo>
                  <a:lnTo>
                    <a:pt x="830765" y="812800"/>
                  </a:lnTo>
                  <a:lnTo>
                    <a:pt x="0" y="81280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08" name="Google Shape;1008;g2d525088810_0_111"/>
            <p:cNvSpPr txBox="1"/>
            <p:nvPr/>
          </p:nvSpPr>
          <p:spPr>
            <a:xfrm>
              <a:off x="0" y="-38100"/>
              <a:ext cx="830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009" name="Google Shape;1009;g2d525088810_0_111"/>
          <p:cNvGrpSpPr/>
          <p:nvPr/>
        </p:nvGrpSpPr>
        <p:grpSpPr>
          <a:xfrm rot="7182724">
            <a:off x="-2426255" y="2756406"/>
            <a:ext cx="4800106" cy="527665"/>
            <a:chOff x="0" y="-38100"/>
            <a:chExt cx="2357911" cy="259200"/>
          </a:xfrm>
        </p:grpSpPr>
        <p:sp>
          <p:nvSpPr>
            <p:cNvPr id="1010" name="Google Shape;1010;g2d525088810_0_111"/>
            <p:cNvSpPr/>
            <p:nvPr/>
          </p:nvSpPr>
          <p:spPr>
            <a:xfrm>
              <a:off x="0" y="0"/>
              <a:ext cx="2357911" cy="220984"/>
            </a:xfrm>
            <a:custGeom>
              <a:rect b="b" l="l" r="r" t="t"/>
              <a:pathLst>
                <a:path extrusionOk="0" h="220984" w="2357911">
                  <a:moveTo>
                    <a:pt x="203200" y="0"/>
                  </a:moveTo>
                  <a:lnTo>
                    <a:pt x="2357911" y="0"/>
                  </a:lnTo>
                  <a:lnTo>
                    <a:pt x="2154711" y="220984"/>
                  </a:lnTo>
                  <a:lnTo>
                    <a:pt x="0" y="220984"/>
                  </a:lnTo>
                  <a:lnTo>
                    <a:pt x="203200"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11" name="Google Shape;1011;g2d525088810_0_111"/>
            <p:cNvSpPr txBox="1"/>
            <p:nvPr/>
          </p:nvSpPr>
          <p:spPr>
            <a:xfrm>
              <a:off x="101600" y="-38100"/>
              <a:ext cx="2154600" cy="2592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012" name="Google Shape;1012;g2d525088810_0_111"/>
          <p:cNvGrpSpPr/>
          <p:nvPr/>
        </p:nvGrpSpPr>
        <p:grpSpPr>
          <a:xfrm rot="7182654">
            <a:off x="-3458253" y="1398054"/>
            <a:ext cx="7451099" cy="504202"/>
            <a:chOff x="0" y="-38100"/>
            <a:chExt cx="3830457" cy="259200"/>
          </a:xfrm>
        </p:grpSpPr>
        <p:sp>
          <p:nvSpPr>
            <p:cNvPr id="1013" name="Google Shape;1013;g2d525088810_0_111"/>
            <p:cNvSpPr/>
            <p:nvPr/>
          </p:nvSpPr>
          <p:spPr>
            <a:xfrm>
              <a:off x="0" y="0"/>
              <a:ext cx="3830457" cy="220984"/>
            </a:xfrm>
            <a:custGeom>
              <a:rect b="b" l="l" r="r" t="t"/>
              <a:pathLst>
                <a:path extrusionOk="0" h="220984" w="3830457">
                  <a:moveTo>
                    <a:pt x="203200" y="0"/>
                  </a:moveTo>
                  <a:lnTo>
                    <a:pt x="3830457" y="0"/>
                  </a:lnTo>
                  <a:lnTo>
                    <a:pt x="3627257" y="220984"/>
                  </a:lnTo>
                  <a:lnTo>
                    <a:pt x="0" y="220984"/>
                  </a:lnTo>
                  <a:lnTo>
                    <a:pt x="203200"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14" name="Google Shape;1014;g2d525088810_0_111"/>
            <p:cNvSpPr txBox="1"/>
            <p:nvPr/>
          </p:nvSpPr>
          <p:spPr>
            <a:xfrm>
              <a:off x="101600" y="-38100"/>
              <a:ext cx="3627300" cy="2592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015" name="Google Shape;1015;g2d525088810_0_111"/>
          <p:cNvSpPr txBox="1"/>
          <p:nvPr/>
        </p:nvSpPr>
        <p:spPr>
          <a:xfrm>
            <a:off x="11078060" y="3682598"/>
            <a:ext cx="6723481" cy="4309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00"/>
              <a:buFont typeface="Arial"/>
              <a:buNone/>
            </a:pPr>
            <a:r>
              <a:rPr b="1" i="0" lang="es-ES" sz="2800" u="none" cap="none" strike="noStrike">
                <a:solidFill>
                  <a:schemeClr val="dk1"/>
                </a:solidFill>
                <a:latin typeface="Poppins"/>
                <a:ea typeface="Poppins"/>
                <a:cs typeface="Poppins"/>
                <a:sym typeface="Poppins"/>
              </a:rPr>
              <a:t>Patrón de Ventas:</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2800"/>
              <a:buFont typeface="Arial"/>
              <a:buChar char="•"/>
            </a:pPr>
            <a:r>
              <a:rPr b="0" i="0" lang="es-ES" sz="2800" u="none" cap="none" strike="noStrike">
                <a:solidFill>
                  <a:schemeClr val="dk1"/>
                </a:solidFill>
                <a:latin typeface="Poppins"/>
                <a:ea typeface="Poppins"/>
                <a:cs typeface="Poppins"/>
                <a:sym typeface="Poppins"/>
              </a:rPr>
              <a:t>Lunes: Mayor volumen (~$330)</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2800"/>
              <a:buFont typeface="Arial"/>
              <a:buChar char="•"/>
            </a:pPr>
            <a:r>
              <a:rPr b="0" i="0" lang="es-ES" sz="2800" u="none" cap="none" strike="noStrike">
                <a:solidFill>
                  <a:schemeClr val="dk1"/>
                </a:solidFill>
                <a:latin typeface="Poppins"/>
                <a:ea typeface="Poppins"/>
                <a:cs typeface="Poppins"/>
                <a:sym typeface="Poppins"/>
              </a:rPr>
              <a:t>Martes: Nivel ligeramente bajo (~$125)</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2800"/>
              <a:buFont typeface="Arial"/>
              <a:buChar char="•"/>
            </a:pPr>
            <a:r>
              <a:rPr b="0" i="0" lang="es-ES" sz="2800" u="none" cap="none" strike="noStrike">
                <a:solidFill>
                  <a:schemeClr val="dk1"/>
                </a:solidFill>
                <a:latin typeface="Poppins"/>
                <a:ea typeface="Poppins"/>
                <a:cs typeface="Poppins"/>
                <a:sym typeface="Poppins"/>
              </a:rPr>
              <a:t>Se evidencia que los lunes tienen una gran cantidad de ventas. Lo que sugiere que hay algún factor externo o cultural que potencia las ventas en este día. Los demás días tienen ventas cercanas entre sí. </a:t>
            </a:r>
            <a:endParaRPr b="0" i="0" sz="1400" u="none" cap="none" strike="noStrike">
              <a:solidFill>
                <a:srgbClr val="000000"/>
              </a:solidFill>
              <a:latin typeface="Arial"/>
              <a:ea typeface="Arial"/>
              <a:cs typeface="Arial"/>
              <a:sym typeface="Arial"/>
            </a:endParaRPr>
          </a:p>
        </p:txBody>
      </p:sp>
      <p:pic>
        <p:nvPicPr>
          <p:cNvPr id="1016" name="Google Shape;1016;g2d525088810_0_111"/>
          <p:cNvPicPr preferRelativeResize="0"/>
          <p:nvPr/>
        </p:nvPicPr>
        <p:blipFill rotWithShape="1">
          <a:blip r:embed="rId4">
            <a:alphaModFix/>
          </a:blip>
          <a:srcRect b="0" l="0" r="0" t="0"/>
          <a:stretch/>
        </p:blipFill>
        <p:spPr>
          <a:xfrm>
            <a:off x="579314" y="2814142"/>
            <a:ext cx="10095199" cy="65084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34"/>
          <p:cNvSpPr/>
          <p:nvPr/>
        </p:nvSpPr>
        <p:spPr>
          <a:xfrm>
            <a:off x="11643126" y="-148127"/>
            <a:ext cx="6739165" cy="10583243"/>
          </a:xfrm>
          <a:custGeom>
            <a:rect b="b" l="l" r="r" t="t"/>
            <a:pathLst>
              <a:path extrusionOk="0" h="32986092" w="21004783">
                <a:moveTo>
                  <a:pt x="3160014" y="0"/>
                </a:moveTo>
                <a:lnTo>
                  <a:pt x="0" y="9356090"/>
                </a:lnTo>
                <a:lnTo>
                  <a:pt x="13488924" y="32986092"/>
                </a:lnTo>
                <a:lnTo>
                  <a:pt x="21004783" y="32986092"/>
                </a:lnTo>
                <a:lnTo>
                  <a:pt x="21004783" y="0"/>
                </a:lnTo>
                <a:close/>
              </a:path>
            </a:pathLst>
          </a:custGeom>
          <a:blipFill rotWithShape="1">
            <a:blip r:embed="rId3">
              <a:alphaModFix/>
            </a:blip>
            <a:stretch>
              <a:fillRect b="0" l="-36933" r="-9861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1022" name="Google Shape;1022;p34"/>
          <p:cNvGrpSpPr/>
          <p:nvPr/>
        </p:nvGrpSpPr>
        <p:grpSpPr>
          <a:xfrm>
            <a:off x="11283787" y="7901367"/>
            <a:ext cx="3142082" cy="2749321"/>
            <a:chOff x="0" y="0"/>
            <a:chExt cx="812800" cy="711200"/>
          </a:xfrm>
        </p:grpSpPr>
        <p:sp>
          <p:nvSpPr>
            <p:cNvPr id="1023" name="Google Shape;1023;p34"/>
            <p:cNvSpPr/>
            <p:nvPr/>
          </p:nvSpPr>
          <p:spPr>
            <a:xfrm>
              <a:off x="0" y="0"/>
              <a:ext cx="812800" cy="711200"/>
            </a:xfrm>
            <a:custGeom>
              <a:rect b="b" l="l" r="r" t="t"/>
              <a:pathLst>
                <a:path extrusionOk="0" h="711200" w="812800">
                  <a:moveTo>
                    <a:pt x="406400" y="0"/>
                  </a:moveTo>
                  <a:lnTo>
                    <a:pt x="812800" y="711200"/>
                  </a:lnTo>
                  <a:lnTo>
                    <a:pt x="0" y="711200"/>
                  </a:lnTo>
                  <a:lnTo>
                    <a:pt x="406400"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24" name="Google Shape;1024;p34"/>
            <p:cNvSpPr txBox="1"/>
            <p:nvPr/>
          </p:nvSpPr>
          <p:spPr>
            <a:xfrm>
              <a:off x="127000" y="292100"/>
              <a:ext cx="558800" cy="368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025" name="Google Shape;1025;p34"/>
          <p:cNvGrpSpPr/>
          <p:nvPr/>
        </p:nvGrpSpPr>
        <p:grpSpPr>
          <a:xfrm rot="3614395">
            <a:off x="8046518" y="7898600"/>
            <a:ext cx="11058055" cy="936677"/>
            <a:chOff x="0" y="-38100"/>
            <a:chExt cx="3139792" cy="265958"/>
          </a:xfrm>
        </p:grpSpPr>
        <p:sp>
          <p:nvSpPr>
            <p:cNvPr id="1026" name="Google Shape;1026;p34"/>
            <p:cNvSpPr/>
            <p:nvPr/>
          </p:nvSpPr>
          <p:spPr>
            <a:xfrm>
              <a:off x="0" y="0"/>
              <a:ext cx="3139792" cy="227858"/>
            </a:xfrm>
            <a:custGeom>
              <a:rect b="b" l="l" r="r" t="t"/>
              <a:pathLst>
                <a:path extrusionOk="0" h="227858" w="3139792">
                  <a:moveTo>
                    <a:pt x="2936592" y="0"/>
                  </a:moveTo>
                  <a:lnTo>
                    <a:pt x="0" y="0"/>
                  </a:lnTo>
                  <a:lnTo>
                    <a:pt x="203200" y="227858"/>
                  </a:lnTo>
                  <a:lnTo>
                    <a:pt x="3139792" y="227858"/>
                  </a:lnTo>
                  <a:lnTo>
                    <a:pt x="2936592"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27" name="Google Shape;1027;p34"/>
            <p:cNvSpPr txBox="1"/>
            <p:nvPr/>
          </p:nvSpPr>
          <p:spPr>
            <a:xfrm>
              <a:off x="101600" y="-38100"/>
              <a:ext cx="2936592" cy="2659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028" name="Google Shape;1028;p34"/>
          <p:cNvGrpSpPr/>
          <p:nvPr/>
        </p:nvGrpSpPr>
        <p:grpSpPr>
          <a:xfrm rot="-4292735">
            <a:off x="6724145" y="-3084918"/>
            <a:ext cx="7601173" cy="4656785"/>
            <a:chOff x="0" y="-38100"/>
            <a:chExt cx="435643" cy="266892"/>
          </a:xfrm>
        </p:grpSpPr>
        <p:sp>
          <p:nvSpPr>
            <p:cNvPr id="1029" name="Google Shape;1029;p34"/>
            <p:cNvSpPr/>
            <p:nvPr/>
          </p:nvSpPr>
          <p:spPr>
            <a:xfrm>
              <a:off x="0" y="0"/>
              <a:ext cx="435643" cy="228792"/>
            </a:xfrm>
            <a:custGeom>
              <a:rect b="b" l="l" r="r" t="t"/>
              <a:pathLst>
                <a:path extrusionOk="0" h="228792" w="435643">
                  <a:moveTo>
                    <a:pt x="203200" y="0"/>
                  </a:moveTo>
                  <a:lnTo>
                    <a:pt x="435643" y="0"/>
                  </a:lnTo>
                  <a:lnTo>
                    <a:pt x="232443" y="228792"/>
                  </a:lnTo>
                  <a:lnTo>
                    <a:pt x="0" y="228792"/>
                  </a:lnTo>
                  <a:lnTo>
                    <a:pt x="203200"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30" name="Google Shape;1030;p34"/>
            <p:cNvSpPr txBox="1"/>
            <p:nvPr/>
          </p:nvSpPr>
          <p:spPr>
            <a:xfrm>
              <a:off x="101600" y="-38100"/>
              <a:ext cx="232443" cy="26689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031" name="Google Shape;1031;p34"/>
          <p:cNvGrpSpPr/>
          <p:nvPr/>
        </p:nvGrpSpPr>
        <p:grpSpPr>
          <a:xfrm rot="3614395">
            <a:off x="5409025" y="4792066"/>
            <a:ext cx="14583244" cy="936677"/>
            <a:chOff x="0" y="-38100"/>
            <a:chExt cx="4140724" cy="265958"/>
          </a:xfrm>
        </p:grpSpPr>
        <p:sp>
          <p:nvSpPr>
            <p:cNvPr id="1032" name="Google Shape;1032;p34"/>
            <p:cNvSpPr/>
            <p:nvPr/>
          </p:nvSpPr>
          <p:spPr>
            <a:xfrm>
              <a:off x="0" y="0"/>
              <a:ext cx="4140724" cy="227858"/>
            </a:xfrm>
            <a:custGeom>
              <a:rect b="b" l="l" r="r" t="t"/>
              <a:pathLst>
                <a:path extrusionOk="0" h="227858" w="4140724">
                  <a:moveTo>
                    <a:pt x="3937524" y="0"/>
                  </a:moveTo>
                  <a:lnTo>
                    <a:pt x="0" y="0"/>
                  </a:lnTo>
                  <a:lnTo>
                    <a:pt x="203200" y="227858"/>
                  </a:lnTo>
                  <a:lnTo>
                    <a:pt x="4140724" y="227858"/>
                  </a:lnTo>
                  <a:lnTo>
                    <a:pt x="3937524"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33" name="Google Shape;1033;p34"/>
            <p:cNvSpPr txBox="1"/>
            <p:nvPr/>
          </p:nvSpPr>
          <p:spPr>
            <a:xfrm>
              <a:off x="101600" y="-38100"/>
              <a:ext cx="3937524" cy="2659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034" name="Google Shape;1034;p34"/>
          <p:cNvGrpSpPr/>
          <p:nvPr/>
        </p:nvGrpSpPr>
        <p:grpSpPr>
          <a:xfrm rot="-7180252">
            <a:off x="10459960" y="5975693"/>
            <a:ext cx="1329005" cy="641905"/>
            <a:chOff x="0" y="-38100"/>
            <a:chExt cx="812800" cy="392580"/>
          </a:xfrm>
        </p:grpSpPr>
        <p:sp>
          <p:nvSpPr>
            <p:cNvPr id="1035" name="Google Shape;1035;p34"/>
            <p:cNvSpPr/>
            <p:nvPr/>
          </p:nvSpPr>
          <p:spPr>
            <a:xfrm>
              <a:off x="0" y="0"/>
              <a:ext cx="812800" cy="354480"/>
            </a:xfrm>
            <a:custGeom>
              <a:rect b="b" l="l" r="r" t="t"/>
              <a:pathLst>
                <a:path extrusionOk="0" h="354480" w="812800">
                  <a:moveTo>
                    <a:pt x="609600" y="0"/>
                  </a:moveTo>
                  <a:lnTo>
                    <a:pt x="0" y="0"/>
                  </a:lnTo>
                  <a:lnTo>
                    <a:pt x="203200" y="354480"/>
                  </a:lnTo>
                  <a:lnTo>
                    <a:pt x="812800" y="354480"/>
                  </a:lnTo>
                  <a:lnTo>
                    <a:pt x="609600"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36" name="Google Shape;1036;p34"/>
            <p:cNvSpPr txBox="1"/>
            <p:nvPr/>
          </p:nvSpPr>
          <p:spPr>
            <a:xfrm>
              <a:off x="101600" y="-38100"/>
              <a:ext cx="609600" cy="39258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037" name="Google Shape;1037;p34"/>
          <p:cNvGrpSpPr/>
          <p:nvPr/>
        </p:nvGrpSpPr>
        <p:grpSpPr>
          <a:xfrm rot="-7180252">
            <a:off x="11095884" y="7093059"/>
            <a:ext cx="1329005" cy="641905"/>
            <a:chOff x="0" y="-38100"/>
            <a:chExt cx="812800" cy="392580"/>
          </a:xfrm>
        </p:grpSpPr>
        <p:sp>
          <p:nvSpPr>
            <p:cNvPr id="1038" name="Google Shape;1038;p34"/>
            <p:cNvSpPr/>
            <p:nvPr/>
          </p:nvSpPr>
          <p:spPr>
            <a:xfrm>
              <a:off x="0" y="0"/>
              <a:ext cx="812800" cy="354480"/>
            </a:xfrm>
            <a:custGeom>
              <a:rect b="b" l="l" r="r" t="t"/>
              <a:pathLst>
                <a:path extrusionOk="0" h="354480" w="812800">
                  <a:moveTo>
                    <a:pt x="609600" y="0"/>
                  </a:moveTo>
                  <a:lnTo>
                    <a:pt x="0" y="0"/>
                  </a:lnTo>
                  <a:lnTo>
                    <a:pt x="203200" y="354480"/>
                  </a:lnTo>
                  <a:lnTo>
                    <a:pt x="812800" y="354480"/>
                  </a:lnTo>
                  <a:lnTo>
                    <a:pt x="609600"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39" name="Google Shape;1039;p34"/>
            <p:cNvSpPr txBox="1"/>
            <p:nvPr/>
          </p:nvSpPr>
          <p:spPr>
            <a:xfrm>
              <a:off x="101600" y="-38100"/>
              <a:ext cx="609600" cy="39258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040" name="Google Shape;1040;p34"/>
          <p:cNvSpPr txBox="1"/>
          <p:nvPr/>
        </p:nvSpPr>
        <p:spPr>
          <a:xfrm>
            <a:off x="2274609" y="5007564"/>
            <a:ext cx="8149927" cy="1042721"/>
          </a:xfrm>
          <a:prstGeom prst="rect">
            <a:avLst/>
          </a:prstGeom>
          <a:noFill/>
          <a:ln>
            <a:noFill/>
          </a:ln>
        </p:spPr>
        <p:txBody>
          <a:bodyPr anchorCtr="0" anchor="t" bIns="0" lIns="0" spcFirstLastPara="1" rIns="0" wrap="square" tIns="0">
            <a:spAutoFit/>
          </a:bodyPr>
          <a:lstStyle/>
          <a:p>
            <a:pPr indent="0" lvl="0" marL="0" marR="0" rtl="0" algn="l">
              <a:lnSpc>
                <a:spcPct val="77030"/>
              </a:lnSpc>
              <a:spcBef>
                <a:spcPts val="0"/>
              </a:spcBef>
              <a:spcAft>
                <a:spcPts val="0"/>
              </a:spcAft>
              <a:buClr>
                <a:srgbClr val="000000"/>
              </a:buClr>
              <a:buSzPts val="8800"/>
              <a:buFont typeface="Arial"/>
              <a:buNone/>
            </a:pPr>
            <a:r>
              <a:rPr b="1" i="0" lang="es-ES" sz="8800" u="none" cap="none" strike="noStrike">
                <a:solidFill>
                  <a:srgbClr val="000000"/>
                </a:solidFill>
                <a:latin typeface="Poppins"/>
                <a:ea typeface="Poppins"/>
                <a:cs typeface="Poppins"/>
                <a:sym typeface="Poppins"/>
              </a:rPr>
              <a:t>Modelado</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35"/>
          <p:cNvSpPr/>
          <p:nvPr/>
        </p:nvSpPr>
        <p:spPr>
          <a:xfrm>
            <a:off x="2986321" y="3835592"/>
            <a:ext cx="1096897" cy="1044794"/>
          </a:xfrm>
          <a:custGeom>
            <a:rect b="b" l="l" r="r" t="t"/>
            <a:pathLst>
              <a:path extrusionOk="0" h="1044794" w="1096897">
                <a:moveTo>
                  <a:pt x="0" y="0"/>
                </a:moveTo>
                <a:lnTo>
                  <a:pt x="1096897" y="0"/>
                </a:lnTo>
                <a:lnTo>
                  <a:pt x="1096897" y="1044795"/>
                </a:lnTo>
                <a:lnTo>
                  <a:pt x="0" y="104479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46" name="Google Shape;1046;p35"/>
          <p:cNvSpPr txBox="1"/>
          <p:nvPr/>
        </p:nvSpPr>
        <p:spPr>
          <a:xfrm>
            <a:off x="3493775" y="969310"/>
            <a:ext cx="11975700" cy="796372"/>
          </a:xfrm>
          <a:prstGeom prst="rect">
            <a:avLst/>
          </a:prstGeom>
          <a:noFill/>
          <a:ln>
            <a:noFill/>
          </a:ln>
        </p:spPr>
        <p:txBody>
          <a:bodyPr anchorCtr="0" anchor="t" bIns="0" lIns="0" spcFirstLastPara="1" rIns="0" wrap="square" tIns="0">
            <a:spAutoFit/>
          </a:bodyPr>
          <a:lstStyle/>
          <a:p>
            <a:pPr indent="0" lvl="0" marL="0" marR="0" rtl="0" algn="ctr">
              <a:lnSpc>
                <a:spcPct val="114977"/>
              </a:lnSpc>
              <a:spcBef>
                <a:spcPts val="0"/>
              </a:spcBef>
              <a:spcAft>
                <a:spcPts val="0"/>
              </a:spcAft>
              <a:buClr>
                <a:srgbClr val="000000"/>
              </a:buClr>
              <a:buSzPts val="4500"/>
              <a:buFont typeface="Arial"/>
              <a:buNone/>
            </a:pPr>
            <a:r>
              <a:rPr b="1" i="0" lang="es-ES" sz="4500" u="none" cap="none" strike="noStrike">
                <a:solidFill>
                  <a:srgbClr val="000000"/>
                </a:solidFill>
                <a:latin typeface="Poppins"/>
                <a:ea typeface="Poppins"/>
                <a:cs typeface="Poppins"/>
                <a:sym typeface="Poppins"/>
              </a:rPr>
              <a:t>Metodología Creación Modelo</a:t>
            </a:r>
            <a:endParaRPr b="0" i="0" sz="1400" u="none" cap="none" strike="noStrike">
              <a:solidFill>
                <a:srgbClr val="000000"/>
              </a:solidFill>
              <a:latin typeface="Arial"/>
              <a:ea typeface="Arial"/>
              <a:cs typeface="Arial"/>
              <a:sym typeface="Arial"/>
            </a:endParaRPr>
          </a:p>
        </p:txBody>
      </p:sp>
      <p:sp>
        <p:nvSpPr>
          <p:cNvPr id="1047" name="Google Shape;1047;p35"/>
          <p:cNvSpPr txBox="1"/>
          <p:nvPr/>
        </p:nvSpPr>
        <p:spPr>
          <a:xfrm>
            <a:off x="1077434" y="5837498"/>
            <a:ext cx="4914600" cy="461700"/>
          </a:xfrm>
          <a:prstGeom prst="rect">
            <a:avLst/>
          </a:prstGeom>
          <a:noFill/>
          <a:ln>
            <a:noFill/>
          </a:ln>
        </p:spPr>
        <p:txBody>
          <a:bodyPr anchorCtr="0" anchor="t" bIns="0" lIns="0" spcFirstLastPara="1" rIns="0" wrap="square" tIns="0">
            <a:spAutoFit/>
          </a:bodyPr>
          <a:lstStyle/>
          <a:p>
            <a:pPr indent="0" lvl="0" marL="0" marR="0" rtl="0" algn="ctr">
              <a:lnSpc>
                <a:spcPct val="115005"/>
              </a:lnSpc>
              <a:spcBef>
                <a:spcPts val="0"/>
              </a:spcBef>
              <a:spcAft>
                <a:spcPts val="0"/>
              </a:spcAft>
              <a:buClr>
                <a:srgbClr val="000000"/>
              </a:buClr>
              <a:buSzPts val="2999"/>
              <a:buFont typeface="Arial"/>
              <a:buNone/>
            </a:pPr>
            <a:r>
              <a:rPr b="1" i="0" lang="es-ES" sz="2999" u="none" cap="none" strike="noStrike">
                <a:solidFill>
                  <a:srgbClr val="FFFFFF"/>
                </a:solidFill>
                <a:latin typeface="Poppins"/>
                <a:ea typeface="Poppins"/>
                <a:cs typeface="Poppins"/>
                <a:sym typeface="Poppins"/>
              </a:rPr>
              <a:t>Data-driven Decisions</a:t>
            </a:r>
            <a:endParaRPr b="0" i="0" sz="1400" u="none" cap="none" strike="noStrike">
              <a:solidFill>
                <a:srgbClr val="000000"/>
              </a:solidFill>
              <a:latin typeface="Arial"/>
              <a:ea typeface="Arial"/>
              <a:cs typeface="Arial"/>
              <a:sym typeface="Arial"/>
            </a:endParaRPr>
          </a:p>
        </p:txBody>
      </p:sp>
      <p:sp>
        <p:nvSpPr>
          <p:cNvPr id="1048" name="Google Shape;1048;p35"/>
          <p:cNvSpPr txBox="1"/>
          <p:nvPr/>
        </p:nvSpPr>
        <p:spPr>
          <a:xfrm>
            <a:off x="13292672" y="5837498"/>
            <a:ext cx="2913000" cy="461700"/>
          </a:xfrm>
          <a:prstGeom prst="rect">
            <a:avLst/>
          </a:prstGeom>
          <a:noFill/>
          <a:ln>
            <a:noFill/>
          </a:ln>
        </p:spPr>
        <p:txBody>
          <a:bodyPr anchorCtr="0" anchor="t" bIns="0" lIns="0" spcFirstLastPara="1" rIns="0" wrap="square" tIns="0">
            <a:spAutoFit/>
          </a:bodyPr>
          <a:lstStyle/>
          <a:p>
            <a:pPr indent="0" lvl="0" marL="0" marR="0" rtl="0" algn="ctr">
              <a:lnSpc>
                <a:spcPct val="115005"/>
              </a:lnSpc>
              <a:spcBef>
                <a:spcPts val="0"/>
              </a:spcBef>
              <a:spcAft>
                <a:spcPts val="0"/>
              </a:spcAft>
              <a:buClr>
                <a:srgbClr val="000000"/>
              </a:buClr>
              <a:buSzPts val="2999"/>
              <a:buFont typeface="Arial"/>
              <a:buNone/>
            </a:pPr>
            <a:r>
              <a:rPr b="1" i="0" lang="es-ES" sz="2999" u="none" cap="none" strike="noStrike">
                <a:solidFill>
                  <a:srgbClr val="FFFFFF"/>
                </a:solidFill>
                <a:latin typeface="Poppins"/>
                <a:ea typeface="Poppins"/>
                <a:cs typeface="Poppins"/>
                <a:sym typeface="Poppins"/>
              </a:rPr>
              <a:t>Visualization</a:t>
            </a:r>
            <a:endParaRPr b="0" i="0" sz="1400" u="none" cap="none" strike="noStrike">
              <a:solidFill>
                <a:srgbClr val="000000"/>
              </a:solidFill>
              <a:latin typeface="Arial"/>
              <a:ea typeface="Arial"/>
              <a:cs typeface="Arial"/>
              <a:sym typeface="Arial"/>
            </a:endParaRPr>
          </a:p>
        </p:txBody>
      </p:sp>
      <p:grpSp>
        <p:nvGrpSpPr>
          <p:cNvPr id="1049" name="Google Shape;1049;p35"/>
          <p:cNvGrpSpPr/>
          <p:nvPr/>
        </p:nvGrpSpPr>
        <p:grpSpPr>
          <a:xfrm rot="3614490">
            <a:off x="15642094" y="3305434"/>
            <a:ext cx="6062035" cy="513763"/>
            <a:chOff x="0" y="-38100"/>
            <a:chExt cx="3139792" cy="266100"/>
          </a:xfrm>
        </p:grpSpPr>
        <p:sp>
          <p:nvSpPr>
            <p:cNvPr id="1050" name="Google Shape;1050;p35"/>
            <p:cNvSpPr/>
            <p:nvPr/>
          </p:nvSpPr>
          <p:spPr>
            <a:xfrm>
              <a:off x="0" y="0"/>
              <a:ext cx="3139792" cy="227858"/>
            </a:xfrm>
            <a:custGeom>
              <a:rect b="b" l="l" r="r" t="t"/>
              <a:pathLst>
                <a:path extrusionOk="0" h="227858" w="3139792">
                  <a:moveTo>
                    <a:pt x="2936592" y="0"/>
                  </a:moveTo>
                  <a:lnTo>
                    <a:pt x="0" y="0"/>
                  </a:lnTo>
                  <a:lnTo>
                    <a:pt x="203200" y="227858"/>
                  </a:lnTo>
                  <a:lnTo>
                    <a:pt x="3139792" y="227858"/>
                  </a:lnTo>
                  <a:lnTo>
                    <a:pt x="2936592"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51" name="Google Shape;1051;p35"/>
            <p:cNvSpPr txBox="1"/>
            <p:nvPr/>
          </p:nvSpPr>
          <p:spPr>
            <a:xfrm>
              <a:off x="101600" y="-38100"/>
              <a:ext cx="2936700" cy="2661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052" name="Google Shape;1052;p35"/>
          <p:cNvGrpSpPr/>
          <p:nvPr/>
        </p:nvGrpSpPr>
        <p:grpSpPr>
          <a:xfrm rot="-1795516">
            <a:off x="17264789" y="-2296447"/>
            <a:ext cx="3826012" cy="3918741"/>
            <a:chOff x="0" y="-38100"/>
            <a:chExt cx="830765" cy="850900"/>
          </a:xfrm>
        </p:grpSpPr>
        <p:sp>
          <p:nvSpPr>
            <p:cNvPr id="1053" name="Google Shape;1053;p35"/>
            <p:cNvSpPr/>
            <p:nvPr/>
          </p:nvSpPr>
          <p:spPr>
            <a:xfrm>
              <a:off x="0" y="0"/>
              <a:ext cx="830765" cy="812800"/>
            </a:xfrm>
            <a:custGeom>
              <a:rect b="b" l="l" r="r" t="t"/>
              <a:pathLst>
                <a:path extrusionOk="0" h="812800" w="830765">
                  <a:moveTo>
                    <a:pt x="0" y="0"/>
                  </a:moveTo>
                  <a:lnTo>
                    <a:pt x="830765" y="0"/>
                  </a:lnTo>
                  <a:lnTo>
                    <a:pt x="830765" y="812800"/>
                  </a:lnTo>
                  <a:lnTo>
                    <a:pt x="0" y="81280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54" name="Google Shape;1054;p35"/>
            <p:cNvSpPr txBox="1"/>
            <p:nvPr/>
          </p:nvSpPr>
          <p:spPr>
            <a:xfrm>
              <a:off x="0" y="-38100"/>
              <a:ext cx="830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055" name="Google Shape;1055;p35"/>
          <p:cNvGrpSpPr/>
          <p:nvPr/>
        </p:nvGrpSpPr>
        <p:grpSpPr>
          <a:xfrm rot="3614490">
            <a:off x="14299053" y="1425186"/>
            <a:ext cx="7586132" cy="513763"/>
            <a:chOff x="0" y="-38100"/>
            <a:chExt cx="3929188" cy="266100"/>
          </a:xfrm>
        </p:grpSpPr>
        <p:sp>
          <p:nvSpPr>
            <p:cNvPr id="1056" name="Google Shape;1056;p35"/>
            <p:cNvSpPr/>
            <p:nvPr/>
          </p:nvSpPr>
          <p:spPr>
            <a:xfrm>
              <a:off x="0" y="0"/>
              <a:ext cx="3929188" cy="227858"/>
            </a:xfrm>
            <a:custGeom>
              <a:rect b="b" l="l" r="r" t="t"/>
              <a:pathLst>
                <a:path extrusionOk="0" h="227858" w="3929188">
                  <a:moveTo>
                    <a:pt x="3725988" y="0"/>
                  </a:moveTo>
                  <a:lnTo>
                    <a:pt x="0" y="0"/>
                  </a:lnTo>
                  <a:lnTo>
                    <a:pt x="203200" y="227858"/>
                  </a:lnTo>
                  <a:lnTo>
                    <a:pt x="3929188" y="227858"/>
                  </a:lnTo>
                  <a:lnTo>
                    <a:pt x="3725988"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57" name="Google Shape;1057;p35"/>
            <p:cNvSpPr txBox="1"/>
            <p:nvPr/>
          </p:nvSpPr>
          <p:spPr>
            <a:xfrm>
              <a:off x="101600" y="-38100"/>
              <a:ext cx="3726000" cy="2661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058" name="Google Shape;1058;p35"/>
          <p:cNvGrpSpPr/>
          <p:nvPr/>
        </p:nvGrpSpPr>
        <p:grpSpPr>
          <a:xfrm rot="-3617492">
            <a:off x="-2915547" y="-2343708"/>
            <a:ext cx="3826045" cy="3918776"/>
            <a:chOff x="0" y="-38100"/>
            <a:chExt cx="830765" cy="850900"/>
          </a:xfrm>
        </p:grpSpPr>
        <p:sp>
          <p:nvSpPr>
            <p:cNvPr id="1059" name="Google Shape;1059;p35"/>
            <p:cNvSpPr/>
            <p:nvPr/>
          </p:nvSpPr>
          <p:spPr>
            <a:xfrm>
              <a:off x="0" y="0"/>
              <a:ext cx="830765" cy="812800"/>
            </a:xfrm>
            <a:custGeom>
              <a:rect b="b" l="l" r="r" t="t"/>
              <a:pathLst>
                <a:path extrusionOk="0" h="812800" w="830765">
                  <a:moveTo>
                    <a:pt x="0" y="0"/>
                  </a:moveTo>
                  <a:lnTo>
                    <a:pt x="830765" y="0"/>
                  </a:lnTo>
                  <a:lnTo>
                    <a:pt x="830765" y="812800"/>
                  </a:lnTo>
                  <a:lnTo>
                    <a:pt x="0" y="81280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60" name="Google Shape;1060;p35"/>
            <p:cNvSpPr txBox="1"/>
            <p:nvPr/>
          </p:nvSpPr>
          <p:spPr>
            <a:xfrm>
              <a:off x="0" y="-38100"/>
              <a:ext cx="830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061" name="Google Shape;1061;p35"/>
          <p:cNvGrpSpPr/>
          <p:nvPr/>
        </p:nvGrpSpPr>
        <p:grpSpPr>
          <a:xfrm rot="7182724">
            <a:off x="-2426255" y="2756406"/>
            <a:ext cx="4800106" cy="527665"/>
            <a:chOff x="0" y="-38100"/>
            <a:chExt cx="2357911" cy="259200"/>
          </a:xfrm>
        </p:grpSpPr>
        <p:sp>
          <p:nvSpPr>
            <p:cNvPr id="1062" name="Google Shape;1062;p35"/>
            <p:cNvSpPr/>
            <p:nvPr/>
          </p:nvSpPr>
          <p:spPr>
            <a:xfrm>
              <a:off x="0" y="0"/>
              <a:ext cx="2357911" cy="220984"/>
            </a:xfrm>
            <a:custGeom>
              <a:rect b="b" l="l" r="r" t="t"/>
              <a:pathLst>
                <a:path extrusionOk="0" h="220984" w="2357911">
                  <a:moveTo>
                    <a:pt x="203200" y="0"/>
                  </a:moveTo>
                  <a:lnTo>
                    <a:pt x="2357911" y="0"/>
                  </a:lnTo>
                  <a:lnTo>
                    <a:pt x="2154711" y="220984"/>
                  </a:lnTo>
                  <a:lnTo>
                    <a:pt x="0" y="220984"/>
                  </a:lnTo>
                  <a:lnTo>
                    <a:pt x="203200"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63" name="Google Shape;1063;p35"/>
            <p:cNvSpPr txBox="1"/>
            <p:nvPr/>
          </p:nvSpPr>
          <p:spPr>
            <a:xfrm>
              <a:off x="101600" y="-38100"/>
              <a:ext cx="2154600" cy="2592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064" name="Google Shape;1064;p35"/>
          <p:cNvGrpSpPr/>
          <p:nvPr/>
        </p:nvGrpSpPr>
        <p:grpSpPr>
          <a:xfrm rot="7182654">
            <a:off x="-3458253" y="1398054"/>
            <a:ext cx="7451099" cy="504202"/>
            <a:chOff x="0" y="-38100"/>
            <a:chExt cx="3830457" cy="259200"/>
          </a:xfrm>
        </p:grpSpPr>
        <p:sp>
          <p:nvSpPr>
            <p:cNvPr id="1065" name="Google Shape;1065;p35"/>
            <p:cNvSpPr/>
            <p:nvPr/>
          </p:nvSpPr>
          <p:spPr>
            <a:xfrm>
              <a:off x="0" y="0"/>
              <a:ext cx="3830457" cy="220984"/>
            </a:xfrm>
            <a:custGeom>
              <a:rect b="b" l="l" r="r" t="t"/>
              <a:pathLst>
                <a:path extrusionOk="0" h="220984" w="3830457">
                  <a:moveTo>
                    <a:pt x="203200" y="0"/>
                  </a:moveTo>
                  <a:lnTo>
                    <a:pt x="3830457" y="0"/>
                  </a:lnTo>
                  <a:lnTo>
                    <a:pt x="3627257" y="220984"/>
                  </a:lnTo>
                  <a:lnTo>
                    <a:pt x="0" y="220984"/>
                  </a:lnTo>
                  <a:lnTo>
                    <a:pt x="203200"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66" name="Google Shape;1066;p35"/>
            <p:cNvSpPr txBox="1"/>
            <p:nvPr/>
          </p:nvSpPr>
          <p:spPr>
            <a:xfrm>
              <a:off x="101600" y="-38100"/>
              <a:ext cx="3627300" cy="2592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067" name="Google Shape;1067;p35"/>
          <p:cNvSpPr txBox="1"/>
          <p:nvPr/>
        </p:nvSpPr>
        <p:spPr>
          <a:xfrm>
            <a:off x="2417748" y="2248071"/>
            <a:ext cx="12280480" cy="73558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ES" sz="3200" u="none" cap="none" strike="noStrike">
                <a:solidFill>
                  <a:srgbClr val="000000"/>
                </a:solidFill>
                <a:latin typeface="Poppins"/>
                <a:ea typeface="Poppins"/>
                <a:cs typeface="Poppins"/>
                <a:sym typeface="Poppins"/>
              </a:rPr>
              <a:t>Modelado :</a:t>
            </a:r>
            <a:endParaRPr/>
          </a:p>
          <a:p>
            <a:pPr indent="-457200" lvl="0" marL="457200" marR="0" rtl="0" algn="l">
              <a:lnSpc>
                <a:spcPct val="100000"/>
              </a:lnSpc>
              <a:spcBef>
                <a:spcPts val="0"/>
              </a:spcBef>
              <a:spcAft>
                <a:spcPts val="0"/>
              </a:spcAft>
              <a:buClr>
                <a:srgbClr val="000000"/>
              </a:buClr>
              <a:buSzPts val="3200"/>
              <a:buFont typeface="Arial"/>
              <a:buChar char="•"/>
            </a:pPr>
            <a:r>
              <a:rPr b="0" i="0" lang="es-ES" sz="3200" u="none" cap="none" strike="noStrike">
                <a:solidFill>
                  <a:srgbClr val="000000"/>
                </a:solidFill>
                <a:latin typeface="Poppins"/>
                <a:ea typeface="Poppins"/>
                <a:cs typeface="Poppins"/>
                <a:sym typeface="Poppins"/>
              </a:rPr>
              <a:t>Modelo SARIMA para cada condado y datos generales</a:t>
            </a:r>
            <a:endParaRPr/>
          </a:p>
          <a:p>
            <a:pPr indent="-457200" lvl="0" marL="457200" marR="0" rtl="0" algn="l">
              <a:lnSpc>
                <a:spcPct val="100000"/>
              </a:lnSpc>
              <a:spcBef>
                <a:spcPts val="0"/>
              </a:spcBef>
              <a:spcAft>
                <a:spcPts val="0"/>
              </a:spcAft>
              <a:buClr>
                <a:srgbClr val="000000"/>
              </a:buClr>
              <a:buSzPts val="3200"/>
              <a:buFont typeface="Arial"/>
              <a:buChar char="•"/>
            </a:pPr>
            <a:r>
              <a:rPr b="0" i="0" lang="es-ES" sz="3200" u="none" cap="none" strike="noStrike">
                <a:solidFill>
                  <a:srgbClr val="000000"/>
                </a:solidFill>
                <a:latin typeface="Poppins"/>
                <a:ea typeface="Poppins"/>
                <a:cs typeface="Poppins"/>
                <a:sym typeface="Poppins"/>
              </a:rPr>
              <a:t>Entrenamiento: Datos hasta junio 2022</a:t>
            </a:r>
            <a:endParaRPr/>
          </a:p>
          <a:p>
            <a:pPr indent="-457200" lvl="0" marL="457200" marR="0" rtl="0" algn="l">
              <a:lnSpc>
                <a:spcPct val="100000"/>
              </a:lnSpc>
              <a:spcBef>
                <a:spcPts val="0"/>
              </a:spcBef>
              <a:spcAft>
                <a:spcPts val="0"/>
              </a:spcAft>
              <a:buClr>
                <a:srgbClr val="000000"/>
              </a:buClr>
              <a:buSzPts val="3200"/>
              <a:buFont typeface="Arial"/>
              <a:buChar char="•"/>
            </a:pPr>
            <a:r>
              <a:rPr b="0" i="0" lang="es-ES" sz="3200" u="none" cap="none" strike="noStrike">
                <a:solidFill>
                  <a:srgbClr val="000000"/>
                </a:solidFill>
                <a:latin typeface="Poppins"/>
                <a:ea typeface="Poppins"/>
                <a:cs typeface="Poppins"/>
                <a:sym typeface="Poppins"/>
              </a:rPr>
              <a:t>Validación con datos de julio-diciembre 2022</a:t>
            </a:r>
            <a:endParaRPr/>
          </a:p>
          <a:p>
            <a:pPr indent="-457200" lvl="0" marL="457200" marR="0" rtl="0" algn="l">
              <a:lnSpc>
                <a:spcPct val="100000"/>
              </a:lnSpc>
              <a:spcBef>
                <a:spcPts val="0"/>
              </a:spcBef>
              <a:spcAft>
                <a:spcPts val="0"/>
              </a:spcAft>
              <a:buClr>
                <a:srgbClr val="000000"/>
              </a:buClr>
              <a:buSzPts val="3200"/>
              <a:buFont typeface="Arial"/>
              <a:buChar char="•"/>
            </a:pPr>
            <a:r>
              <a:rPr b="0" i="0" lang="es-ES" sz="3200" u="none" cap="none" strike="noStrike">
                <a:solidFill>
                  <a:srgbClr val="000000"/>
                </a:solidFill>
                <a:latin typeface="Poppins"/>
                <a:ea typeface="Poppins"/>
                <a:cs typeface="Poppins"/>
                <a:sym typeface="Poppins"/>
              </a:rPr>
              <a:t>Pronóstico para enero-junio 2023</a:t>
            </a:r>
            <a:endParaRPr/>
          </a:p>
          <a:p>
            <a:pPr indent="0" lvl="0" marL="0" marR="0" rtl="0" algn="l">
              <a:lnSpc>
                <a:spcPct val="100000"/>
              </a:lnSpc>
              <a:spcBef>
                <a:spcPts val="0"/>
              </a:spcBef>
              <a:spcAft>
                <a:spcPts val="0"/>
              </a:spcAft>
              <a:buNone/>
            </a:pPr>
            <a:r>
              <a:rPr b="1" i="0" lang="es-ES" sz="3200" u="none" cap="none" strike="noStrike">
                <a:solidFill>
                  <a:srgbClr val="000000"/>
                </a:solidFill>
                <a:latin typeface="Poppins"/>
                <a:ea typeface="Poppins"/>
                <a:cs typeface="Poppins"/>
                <a:sym typeface="Poppins"/>
              </a:rPr>
              <a:t>Proceso de Validación :</a:t>
            </a:r>
            <a:endParaRPr/>
          </a:p>
          <a:p>
            <a:pPr indent="-457200" lvl="0" marL="457200" marR="0" rtl="0" algn="l">
              <a:lnSpc>
                <a:spcPct val="100000"/>
              </a:lnSpc>
              <a:spcBef>
                <a:spcPts val="0"/>
              </a:spcBef>
              <a:spcAft>
                <a:spcPts val="0"/>
              </a:spcAft>
              <a:buClr>
                <a:srgbClr val="000000"/>
              </a:buClr>
              <a:buSzPts val="3200"/>
              <a:buFont typeface="Arial"/>
              <a:buChar char="•"/>
            </a:pPr>
            <a:r>
              <a:rPr b="0" i="0" lang="es-ES" sz="3200" u="none" cap="none" strike="noStrike">
                <a:solidFill>
                  <a:srgbClr val="000000"/>
                </a:solidFill>
                <a:latin typeface="Poppins"/>
                <a:ea typeface="Poppins"/>
                <a:cs typeface="Poppins"/>
                <a:sym typeface="Poppins"/>
              </a:rPr>
              <a:t>Entrena el modelo con datos hasta junio 2022</a:t>
            </a:r>
            <a:endParaRPr/>
          </a:p>
          <a:p>
            <a:pPr indent="-457200" lvl="0" marL="457200" marR="0" rtl="0" algn="l">
              <a:lnSpc>
                <a:spcPct val="100000"/>
              </a:lnSpc>
              <a:spcBef>
                <a:spcPts val="0"/>
              </a:spcBef>
              <a:spcAft>
                <a:spcPts val="0"/>
              </a:spcAft>
              <a:buClr>
                <a:srgbClr val="000000"/>
              </a:buClr>
              <a:buSzPts val="3200"/>
              <a:buFont typeface="Arial"/>
              <a:buChar char="•"/>
            </a:pPr>
            <a:r>
              <a:rPr b="0" i="0" lang="es-ES" sz="3200" u="none" cap="none" strike="noStrike">
                <a:solidFill>
                  <a:srgbClr val="000000"/>
                </a:solidFill>
                <a:latin typeface="Poppins"/>
                <a:ea typeface="Poppins"/>
                <a:cs typeface="Poppins"/>
                <a:sym typeface="Poppins"/>
              </a:rPr>
              <a:t>Valida el modelo pronosticando julio-diciembre 2022</a:t>
            </a:r>
            <a:endParaRPr/>
          </a:p>
          <a:p>
            <a:pPr indent="-457200" lvl="0" marL="457200" marR="0" rtl="0" algn="l">
              <a:lnSpc>
                <a:spcPct val="100000"/>
              </a:lnSpc>
              <a:spcBef>
                <a:spcPts val="0"/>
              </a:spcBef>
              <a:spcAft>
                <a:spcPts val="0"/>
              </a:spcAft>
              <a:buClr>
                <a:srgbClr val="000000"/>
              </a:buClr>
              <a:buSzPts val="3200"/>
              <a:buFont typeface="Arial"/>
              <a:buChar char="•"/>
            </a:pPr>
            <a:r>
              <a:rPr b="0" i="0" lang="es-ES" sz="3200" u="none" cap="none" strike="noStrike">
                <a:solidFill>
                  <a:srgbClr val="000000"/>
                </a:solidFill>
                <a:latin typeface="Poppins"/>
                <a:ea typeface="Poppins"/>
                <a:cs typeface="Poppins"/>
                <a:sym typeface="Poppins"/>
              </a:rPr>
              <a:t>Compara con valores reales y calcula métricas de error.</a:t>
            </a:r>
            <a:endParaRPr/>
          </a:p>
          <a:p>
            <a:pPr indent="0" lvl="0" marL="0" marR="0" rtl="0" algn="l">
              <a:lnSpc>
                <a:spcPct val="100000"/>
              </a:lnSpc>
              <a:spcBef>
                <a:spcPts val="0"/>
              </a:spcBef>
              <a:spcAft>
                <a:spcPts val="0"/>
              </a:spcAft>
              <a:buNone/>
            </a:pPr>
            <a:r>
              <a:rPr b="1" i="0" lang="es-ES" sz="3200" u="none" cap="none" strike="noStrike">
                <a:solidFill>
                  <a:srgbClr val="000000"/>
                </a:solidFill>
                <a:latin typeface="Poppins"/>
                <a:ea typeface="Poppins"/>
                <a:cs typeface="Poppins"/>
                <a:sym typeface="Poppins"/>
              </a:rPr>
              <a:t>Métricas de Validación :</a:t>
            </a:r>
            <a:endParaRPr/>
          </a:p>
          <a:p>
            <a:pPr indent="-457200" lvl="1" marL="457200" marR="0" rtl="0" algn="l">
              <a:lnSpc>
                <a:spcPct val="100000"/>
              </a:lnSpc>
              <a:spcBef>
                <a:spcPts val="0"/>
              </a:spcBef>
              <a:spcAft>
                <a:spcPts val="0"/>
              </a:spcAft>
              <a:buClr>
                <a:srgbClr val="000000"/>
              </a:buClr>
              <a:buSzPts val="3200"/>
              <a:buFont typeface="Arial"/>
              <a:buChar char="•"/>
            </a:pPr>
            <a:r>
              <a:rPr b="0" i="0" lang="es-ES" sz="3200" u="none" cap="none" strike="noStrike">
                <a:solidFill>
                  <a:srgbClr val="000000"/>
                </a:solidFill>
                <a:latin typeface="Poppins"/>
                <a:ea typeface="Poppins"/>
                <a:cs typeface="Poppins"/>
                <a:sym typeface="Poppins"/>
              </a:rPr>
              <a:t>RMSE (Error cuadrático medio)</a:t>
            </a:r>
            <a:endParaRPr/>
          </a:p>
          <a:p>
            <a:pPr indent="-457200" lvl="1" marL="457200" marR="0" rtl="0" algn="l">
              <a:lnSpc>
                <a:spcPct val="100000"/>
              </a:lnSpc>
              <a:spcBef>
                <a:spcPts val="0"/>
              </a:spcBef>
              <a:spcAft>
                <a:spcPts val="0"/>
              </a:spcAft>
              <a:buClr>
                <a:srgbClr val="000000"/>
              </a:buClr>
              <a:buSzPts val="3200"/>
              <a:buFont typeface="Arial"/>
              <a:buChar char="•"/>
            </a:pPr>
            <a:r>
              <a:rPr b="0" i="0" lang="es-ES" sz="3200" u="none" cap="none" strike="noStrike">
                <a:solidFill>
                  <a:srgbClr val="000000"/>
                </a:solidFill>
                <a:latin typeface="Poppins"/>
                <a:ea typeface="Poppins"/>
                <a:cs typeface="Poppins"/>
                <a:sym typeface="Poppins"/>
              </a:rPr>
              <a:t>MAE (Error absoluto medio)</a:t>
            </a:r>
            <a:endParaRPr/>
          </a:p>
          <a:p>
            <a:pPr indent="-457200" lvl="1" marL="457200" marR="0" rtl="0" algn="l">
              <a:lnSpc>
                <a:spcPct val="100000"/>
              </a:lnSpc>
              <a:spcBef>
                <a:spcPts val="0"/>
              </a:spcBef>
              <a:spcAft>
                <a:spcPts val="0"/>
              </a:spcAft>
              <a:buClr>
                <a:srgbClr val="000000"/>
              </a:buClr>
              <a:buSzPts val="3200"/>
              <a:buFont typeface="Arial"/>
              <a:buChar char="•"/>
            </a:pPr>
            <a:r>
              <a:rPr b="0" i="0" lang="es-ES" sz="3200" u="none" cap="none" strike="noStrike">
                <a:solidFill>
                  <a:srgbClr val="000000"/>
                </a:solidFill>
                <a:latin typeface="Poppins"/>
                <a:ea typeface="Poppins"/>
                <a:cs typeface="Poppins"/>
                <a:sym typeface="Poppins"/>
              </a:rPr>
              <a:t>MAPE (Error porcentual absoluto medio)*</a:t>
            </a:r>
            <a:endParaRPr/>
          </a:p>
          <a:p>
            <a:pPr indent="-254000" lvl="1" marL="45720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000000"/>
              </a:solidFill>
              <a:latin typeface="Poppins"/>
              <a:ea typeface="Poppins"/>
              <a:cs typeface="Poppins"/>
              <a:sym typeface="Poppins"/>
            </a:endParaRPr>
          </a:p>
          <a:p>
            <a:pPr indent="0" lvl="1" marL="0" marR="0" rtl="0" algn="l">
              <a:lnSpc>
                <a:spcPct val="100000"/>
              </a:lnSpc>
              <a:spcBef>
                <a:spcPts val="0"/>
              </a:spcBef>
              <a:spcAft>
                <a:spcPts val="0"/>
              </a:spcAft>
              <a:buNone/>
            </a:pPr>
            <a:r>
              <a:rPr b="0" i="0" lang="es-ES" sz="1800" u="none" cap="none" strike="noStrike">
                <a:solidFill>
                  <a:srgbClr val="000000"/>
                </a:solidFill>
                <a:latin typeface="Poppins"/>
                <a:ea typeface="Poppins"/>
                <a:cs typeface="Poppins"/>
                <a:sym typeface="Poppins"/>
              </a:rPr>
              <a:t>* </a:t>
            </a:r>
            <a:r>
              <a:rPr b="0" i="0" lang="es-ES" sz="2400" u="none" cap="none" strike="noStrike">
                <a:solidFill>
                  <a:srgbClr val="000000"/>
                </a:solidFill>
                <a:latin typeface="Poppins"/>
                <a:ea typeface="Poppins"/>
                <a:cs typeface="Poppins"/>
                <a:sym typeface="Poppins"/>
              </a:rPr>
              <a:t>M</a:t>
            </a:r>
            <a:r>
              <a:rPr b="0" i="0" lang="es-ES" sz="2400" u="none" cap="none" strike="noStrike">
                <a:solidFill>
                  <a:srgbClr val="000000"/>
                </a:solidFill>
                <a:latin typeface="Arial"/>
                <a:ea typeface="Arial"/>
                <a:cs typeface="Arial"/>
                <a:sym typeface="Arial"/>
              </a:rPr>
              <a:t>edida de precisión en la predicción que expresa el error en términos de porcentaje</a:t>
            </a:r>
            <a:endParaRPr b="0" i="0" sz="1800" u="none" cap="none" strike="noStrike">
              <a:solidFill>
                <a:srgbClr val="000000"/>
              </a:solidFill>
              <a:latin typeface="Poppins"/>
              <a:ea typeface="Poppins"/>
              <a:cs typeface="Poppins"/>
              <a:sym typeface="Poppi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36"/>
          <p:cNvSpPr/>
          <p:nvPr/>
        </p:nvSpPr>
        <p:spPr>
          <a:xfrm>
            <a:off x="2986321" y="3835592"/>
            <a:ext cx="1096897" cy="1044794"/>
          </a:xfrm>
          <a:custGeom>
            <a:rect b="b" l="l" r="r" t="t"/>
            <a:pathLst>
              <a:path extrusionOk="0" h="1044794" w="1096897">
                <a:moveTo>
                  <a:pt x="0" y="0"/>
                </a:moveTo>
                <a:lnTo>
                  <a:pt x="1096897" y="0"/>
                </a:lnTo>
                <a:lnTo>
                  <a:pt x="1096897" y="1044795"/>
                </a:lnTo>
                <a:lnTo>
                  <a:pt x="0" y="104479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73" name="Google Shape;1073;p36"/>
          <p:cNvSpPr txBox="1"/>
          <p:nvPr/>
        </p:nvSpPr>
        <p:spPr>
          <a:xfrm>
            <a:off x="3492952" y="575617"/>
            <a:ext cx="11975700" cy="796372"/>
          </a:xfrm>
          <a:prstGeom prst="rect">
            <a:avLst/>
          </a:prstGeom>
          <a:noFill/>
          <a:ln>
            <a:noFill/>
          </a:ln>
        </p:spPr>
        <p:txBody>
          <a:bodyPr anchorCtr="0" anchor="t" bIns="0" lIns="0" spcFirstLastPara="1" rIns="0" wrap="square" tIns="0">
            <a:spAutoFit/>
          </a:bodyPr>
          <a:lstStyle/>
          <a:p>
            <a:pPr indent="0" lvl="0" marL="0" marR="0" rtl="0" algn="ctr">
              <a:lnSpc>
                <a:spcPct val="114977"/>
              </a:lnSpc>
              <a:spcBef>
                <a:spcPts val="0"/>
              </a:spcBef>
              <a:spcAft>
                <a:spcPts val="0"/>
              </a:spcAft>
              <a:buClr>
                <a:srgbClr val="000000"/>
              </a:buClr>
              <a:buSzPts val="4500"/>
              <a:buFont typeface="Arial"/>
              <a:buNone/>
            </a:pPr>
            <a:r>
              <a:rPr b="1" i="0" lang="es-ES" sz="4500" u="none" cap="none" strike="noStrike">
                <a:solidFill>
                  <a:srgbClr val="000000"/>
                </a:solidFill>
                <a:latin typeface="Poppins"/>
                <a:ea typeface="Poppins"/>
                <a:cs typeface="Poppins"/>
                <a:sym typeface="Poppins"/>
              </a:rPr>
              <a:t>Pronóstico General </a:t>
            </a:r>
            <a:endParaRPr b="0" i="0" sz="1400" u="none" cap="none" strike="noStrike">
              <a:solidFill>
                <a:srgbClr val="000000"/>
              </a:solidFill>
              <a:latin typeface="Arial"/>
              <a:ea typeface="Arial"/>
              <a:cs typeface="Arial"/>
              <a:sym typeface="Arial"/>
            </a:endParaRPr>
          </a:p>
        </p:txBody>
      </p:sp>
      <p:sp>
        <p:nvSpPr>
          <p:cNvPr id="1074" name="Google Shape;1074;p36"/>
          <p:cNvSpPr txBox="1"/>
          <p:nvPr/>
        </p:nvSpPr>
        <p:spPr>
          <a:xfrm>
            <a:off x="1077434" y="5837498"/>
            <a:ext cx="4914600" cy="461700"/>
          </a:xfrm>
          <a:prstGeom prst="rect">
            <a:avLst/>
          </a:prstGeom>
          <a:noFill/>
          <a:ln>
            <a:noFill/>
          </a:ln>
        </p:spPr>
        <p:txBody>
          <a:bodyPr anchorCtr="0" anchor="t" bIns="0" lIns="0" spcFirstLastPara="1" rIns="0" wrap="square" tIns="0">
            <a:spAutoFit/>
          </a:bodyPr>
          <a:lstStyle/>
          <a:p>
            <a:pPr indent="0" lvl="0" marL="0" marR="0" rtl="0" algn="ctr">
              <a:lnSpc>
                <a:spcPct val="115005"/>
              </a:lnSpc>
              <a:spcBef>
                <a:spcPts val="0"/>
              </a:spcBef>
              <a:spcAft>
                <a:spcPts val="0"/>
              </a:spcAft>
              <a:buClr>
                <a:srgbClr val="000000"/>
              </a:buClr>
              <a:buSzPts val="2999"/>
              <a:buFont typeface="Arial"/>
              <a:buNone/>
            </a:pPr>
            <a:r>
              <a:rPr b="1" i="0" lang="es-ES" sz="2999" u="none" cap="none" strike="noStrike">
                <a:solidFill>
                  <a:srgbClr val="FFFFFF"/>
                </a:solidFill>
                <a:latin typeface="Poppins"/>
                <a:ea typeface="Poppins"/>
                <a:cs typeface="Poppins"/>
                <a:sym typeface="Poppins"/>
              </a:rPr>
              <a:t>Data-driven Decisions</a:t>
            </a:r>
            <a:endParaRPr b="0" i="0" sz="1400" u="none" cap="none" strike="noStrike">
              <a:solidFill>
                <a:srgbClr val="000000"/>
              </a:solidFill>
              <a:latin typeface="Arial"/>
              <a:ea typeface="Arial"/>
              <a:cs typeface="Arial"/>
              <a:sym typeface="Arial"/>
            </a:endParaRPr>
          </a:p>
        </p:txBody>
      </p:sp>
      <p:sp>
        <p:nvSpPr>
          <p:cNvPr id="1075" name="Google Shape;1075;p36"/>
          <p:cNvSpPr txBox="1"/>
          <p:nvPr/>
        </p:nvSpPr>
        <p:spPr>
          <a:xfrm>
            <a:off x="13292672" y="5837498"/>
            <a:ext cx="2913000" cy="461700"/>
          </a:xfrm>
          <a:prstGeom prst="rect">
            <a:avLst/>
          </a:prstGeom>
          <a:noFill/>
          <a:ln>
            <a:noFill/>
          </a:ln>
        </p:spPr>
        <p:txBody>
          <a:bodyPr anchorCtr="0" anchor="t" bIns="0" lIns="0" spcFirstLastPara="1" rIns="0" wrap="square" tIns="0">
            <a:spAutoFit/>
          </a:bodyPr>
          <a:lstStyle/>
          <a:p>
            <a:pPr indent="0" lvl="0" marL="0" marR="0" rtl="0" algn="ctr">
              <a:lnSpc>
                <a:spcPct val="115005"/>
              </a:lnSpc>
              <a:spcBef>
                <a:spcPts val="0"/>
              </a:spcBef>
              <a:spcAft>
                <a:spcPts val="0"/>
              </a:spcAft>
              <a:buClr>
                <a:srgbClr val="000000"/>
              </a:buClr>
              <a:buSzPts val="2999"/>
              <a:buFont typeface="Arial"/>
              <a:buNone/>
            </a:pPr>
            <a:r>
              <a:rPr b="1" i="0" lang="es-ES" sz="2999" u="none" cap="none" strike="noStrike">
                <a:solidFill>
                  <a:srgbClr val="FFFFFF"/>
                </a:solidFill>
                <a:latin typeface="Poppins"/>
                <a:ea typeface="Poppins"/>
                <a:cs typeface="Poppins"/>
                <a:sym typeface="Poppins"/>
              </a:rPr>
              <a:t>Visualization</a:t>
            </a:r>
            <a:endParaRPr b="0" i="0" sz="1400" u="none" cap="none" strike="noStrike">
              <a:solidFill>
                <a:srgbClr val="000000"/>
              </a:solidFill>
              <a:latin typeface="Arial"/>
              <a:ea typeface="Arial"/>
              <a:cs typeface="Arial"/>
              <a:sym typeface="Arial"/>
            </a:endParaRPr>
          </a:p>
        </p:txBody>
      </p:sp>
      <p:grpSp>
        <p:nvGrpSpPr>
          <p:cNvPr id="1076" name="Google Shape;1076;p36"/>
          <p:cNvGrpSpPr/>
          <p:nvPr/>
        </p:nvGrpSpPr>
        <p:grpSpPr>
          <a:xfrm rot="3614490">
            <a:off x="15642094" y="3305434"/>
            <a:ext cx="6062035" cy="513763"/>
            <a:chOff x="0" y="-38100"/>
            <a:chExt cx="3139792" cy="266100"/>
          </a:xfrm>
        </p:grpSpPr>
        <p:sp>
          <p:nvSpPr>
            <p:cNvPr id="1077" name="Google Shape;1077;p36"/>
            <p:cNvSpPr/>
            <p:nvPr/>
          </p:nvSpPr>
          <p:spPr>
            <a:xfrm>
              <a:off x="0" y="0"/>
              <a:ext cx="3139792" cy="227858"/>
            </a:xfrm>
            <a:custGeom>
              <a:rect b="b" l="l" r="r" t="t"/>
              <a:pathLst>
                <a:path extrusionOk="0" h="227858" w="3139792">
                  <a:moveTo>
                    <a:pt x="2936592" y="0"/>
                  </a:moveTo>
                  <a:lnTo>
                    <a:pt x="0" y="0"/>
                  </a:lnTo>
                  <a:lnTo>
                    <a:pt x="203200" y="227858"/>
                  </a:lnTo>
                  <a:lnTo>
                    <a:pt x="3139792" y="227858"/>
                  </a:lnTo>
                  <a:lnTo>
                    <a:pt x="2936592"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78" name="Google Shape;1078;p36"/>
            <p:cNvSpPr txBox="1"/>
            <p:nvPr/>
          </p:nvSpPr>
          <p:spPr>
            <a:xfrm>
              <a:off x="101600" y="-38100"/>
              <a:ext cx="2936700" cy="2661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079" name="Google Shape;1079;p36"/>
          <p:cNvGrpSpPr/>
          <p:nvPr/>
        </p:nvGrpSpPr>
        <p:grpSpPr>
          <a:xfrm rot="-1795516">
            <a:off x="17264789" y="-2296447"/>
            <a:ext cx="3826012" cy="3918741"/>
            <a:chOff x="0" y="-38100"/>
            <a:chExt cx="830765" cy="850900"/>
          </a:xfrm>
        </p:grpSpPr>
        <p:sp>
          <p:nvSpPr>
            <p:cNvPr id="1080" name="Google Shape;1080;p36"/>
            <p:cNvSpPr/>
            <p:nvPr/>
          </p:nvSpPr>
          <p:spPr>
            <a:xfrm>
              <a:off x="0" y="0"/>
              <a:ext cx="830765" cy="812800"/>
            </a:xfrm>
            <a:custGeom>
              <a:rect b="b" l="l" r="r" t="t"/>
              <a:pathLst>
                <a:path extrusionOk="0" h="812800" w="830765">
                  <a:moveTo>
                    <a:pt x="0" y="0"/>
                  </a:moveTo>
                  <a:lnTo>
                    <a:pt x="830765" y="0"/>
                  </a:lnTo>
                  <a:lnTo>
                    <a:pt x="830765" y="812800"/>
                  </a:lnTo>
                  <a:lnTo>
                    <a:pt x="0" y="81280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81" name="Google Shape;1081;p36"/>
            <p:cNvSpPr txBox="1"/>
            <p:nvPr/>
          </p:nvSpPr>
          <p:spPr>
            <a:xfrm>
              <a:off x="0" y="-38100"/>
              <a:ext cx="830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082" name="Google Shape;1082;p36"/>
          <p:cNvGrpSpPr/>
          <p:nvPr/>
        </p:nvGrpSpPr>
        <p:grpSpPr>
          <a:xfrm rot="3614490">
            <a:off x="14299053" y="1425186"/>
            <a:ext cx="7586132" cy="513763"/>
            <a:chOff x="0" y="-38100"/>
            <a:chExt cx="3929188" cy="266100"/>
          </a:xfrm>
        </p:grpSpPr>
        <p:sp>
          <p:nvSpPr>
            <p:cNvPr id="1083" name="Google Shape;1083;p36"/>
            <p:cNvSpPr/>
            <p:nvPr/>
          </p:nvSpPr>
          <p:spPr>
            <a:xfrm>
              <a:off x="0" y="0"/>
              <a:ext cx="3929188" cy="227858"/>
            </a:xfrm>
            <a:custGeom>
              <a:rect b="b" l="l" r="r" t="t"/>
              <a:pathLst>
                <a:path extrusionOk="0" h="227858" w="3929188">
                  <a:moveTo>
                    <a:pt x="3725988" y="0"/>
                  </a:moveTo>
                  <a:lnTo>
                    <a:pt x="0" y="0"/>
                  </a:lnTo>
                  <a:lnTo>
                    <a:pt x="203200" y="227858"/>
                  </a:lnTo>
                  <a:lnTo>
                    <a:pt x="3929188" y="227858"/>
                  </a:lnTo>
                  <a:lnTo>
                    <a:pt x="3725988"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84" name="Google Shape;1084;p36"/>
            <p:cNvSpPr txBox="1"/>
            <p:nvPr/>
          </p:nvSpPr>
          <p:spPr>
            <a:xfrm>
              <a:off x="101600" y="-38100"/>
              <a:ext cx="3726000" cy="2661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085" name="Google Shape;1085;p36"/>
          <p:cNvGrpSpPr/>
          <p:nvPr/>
        </p:nvGrpSpPr>
        <p:grpSpPr>
          <a:xfrm rot="-3617492">
            <a:off x="-2915547" y="-2343708"/>
            <a:ext cx="3826045" cy="3918776"/>
            <a:chOff x="0" y="-38100"/>
            <a:chExt cx="830765" cy="850900"/>
          </a:xfrm>
        </p:grpSpPr>
        <p:sp>
          <p:nvSpPr>
            <p:cNvPr id="1086" name="Google Shape;1086;p36"/>
            <p:cNvSpPr/>
            <p:nvPr/>
          </p:nvSpPr>
          <p:spPr>
            <a:xfrm>
              <a:off x="0" y="0"/>
              <a:ext cx="830765" cy="812800"/>
            </a:xfrm>
            <a:custGeom>
              <a:rect b="b" l="l" r="r" t="t"/>
              <a:pathLst>
                <a:path extrusionOk="0" h="812800" w="830765">
                  <a:moveTo>
                    <a:pt x="0" y="0"/>
                  </a:moveTo>
                  <a:lnTo>
                    <a:pt x="830765" y="0"/>
                  </a:lnTo>
                  <a:lnTo>
                    <a:pt x="830765" y="812800"/>
                  </a:lnTo>
                  <a:lnTo>
                    <a:pt x="0" y="81280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87" name="Google Shape;1087;p36"/>
            <p:cNvSpPr txBox="1"/>
            <p:nvPr/>
          </p:nvSpPr>
          <p:spPr>
            <a:xfrm>
              <a:off x="0" y="-38100"/>
              <a:ext cx="830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088" name="Google Shape;1088;p36"/>
          <p:cNvGrpSpPr/>
          <p:nvPr/>
        </p:nvGrpSpPr>
        <p:grpSpPr>
          <a:xfrm rot="7182724">
            <a:off x="-2426255" y="2756406"/>
            <a:ext cx="4800106" cy="527665"/>
            <a:chOff x="0" y="-38100"/>
            <a:chExt cx="2357911" cy="259200"/>
          </a:xfrm>
        </p:grpSpPr>
        <p:sp>
          <p:nvSpPr>
            <p:cNvPr id="1089" name="Google Shape;1089;p36"/>
            <p:cNvSpPr/>
            <p:nvPr/>
          </p:nvSpPr>
          <p:spPr>
            <a:xfrm>
              <a:off x="0" y="0"/>
              <a:ext cx="2357911" cy="220984"/>
            </a:xfrm>
            <a:custGeom>
              <a:rect b="b" l="l" r="r" t="t"/>
              <a:pathLst>
                <a:path extrusionOk="0" h="220984" w="2357911">
                  <a:moveTo>
                    <a:pt x="203200" y="0"/>
                  </a:moveTo>
                  <a:lnTo>
                    <a:pt x="2357911" y="0"/>
                  </a:lnTo>
                  <a:lnTo>
                    <a:pt x="2154711" y="220984"/>
                  </a:lnTo>
                  <a:lnTo>
                    <a:pt x="0" y="220984"/>
                  </a:lnTo>
                  <a:lnTo>
                    <a:pt x="203200"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90" name="Google Shape;1090;p36"/>
            <p:cNvSpPr txBox="1"/>
            <p:nvPr/>
          </p:nvSpPr>
          <p:spPr>
            <a:xfrm>
              <a:off x="101600" y="-38100"/>
              <a:ext cx="2154600" cy="2592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091" name="Google Shape;1091;p36"/>
          <p:cNvGrpSpPr/>
          <p:nvPr/>
        </p:nvGrpSpPr>
        <p:grpSpPr>
          <a:xfrm rot="7182654">
            <a:off x="-3458253" y="1398054"/>
            <a:ext cx="7451099" cy="504202"/>
            <a:chOff x="0" y="-38100"/>
            <a:chExt cx="3830457" cy="259200"/>
          </a:xfrm>
        </p:grpSpPr>
        <p:sp>
          <p:nvSpPr>
            <p:cNvPr id="1092" name="Google Shape;1092;p36"/>
            <p:cNvSpPr/>
            <p:nvPr/>
          </p:nvSpPr>
          <p:spPr>
            <a:xfrm>
              <a:off x="0" y="0"/>
              <a:ext cx="3830457" cy="220984"/>
            </a:xfrm>
            <a:custGeom>
              <a:rect b="b" l="l" r="r" t="t"/>
              <a:pathLst>
                <a:path extrusionOk="0" h="220984" w="3830457">
                  <a:moveTo>
                    <a:pt x="203200" y="0"/>
                  </a:moveTo>
                  <a:lnTo>
                    <a:pt x="3830457" y="0"/>
                  </a:lnTo>
                  <a:lnTo>
                    <a:pt x="3627257" y="220984"/>
                  </a:lnTo>
                  <a:lnTo>
                    <a:pt x="0" y="220984"/>
                  </a:lnTo>
                  <a:lnTo>
                    <a:pt x="203200"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93" name="Google Shape;1093;p36"/>
            <p:cNvSpPr txBox="1"/>
            <p:nvPr/>
          </p:nvSpPr>
          <p:spPr>
            <a:xfrm>
              <a:off x="101600" y="-38100"/>
              <a:ext cx="3627300" cy="2592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id="1094" name="Google Shape;1094;p36"/>
          <p:cNvPicPr preferRelativeResize="0"/>
          <p:nvPr/>
        </p:nvPicPr>
        <p:blipFill rotWithShape="1">
          <a:blip r:embed="rId4">
            <a:alphaModFix/>
          </a:blip>
          <a:srcRect b="0" l="0" r="0" t="0"/>
          <a:stretch/>
        </p:blipFill>
        <p:spPr>
          <a:xfrm>
            <a:off x="2355892" y="1765326"/>
            <a:ext cx="14182725" cy="75247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37"/>
          <p:cNvSpPr/>
          <p:nvPr/>
        </p:nvSpPr>
        <p:spPr>
          <a:xfrm>
            <a:off x="2986321" y="3835592"/>
            <a:ext cx="1096897" cy="1044794"/>
          </a:xfrm>
          <a:custGeom>
            <a:rect b="b" l="l" r="r" t="t"/>
            <a:pathLst>
              <a:path extrusionOk="0" h="1044794" w="1096897">
                <a:moveTo>
                  <a:pt x="0" y="0"/>
                </a:moveTo>
                <a:lnTo>
                  <a:pt x="1096897" y="0"/>
                </a:lnTo>
                <a:lnTo>
                  <a:pt x="1096897" y="1044795"/>
                </a:lnTo>
                <a:lnTo>
                  <a:pt x="0" y="104479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00" name="Google Shape;1100;p37"/>
          <p:cNvSpPr txBox="1"/>
          <p:nvPr/>
        </p:nvSpPr>
        <p:spPr>
          <a:xfrm>
            <a:off x="3492952" y="575617"/>
            <a:ext cx="11975700" cy="796372"/>
          </a:xfrm>
          <a:prstGeom prst="rect">
            <a:avLst/>
          </a:prstGeom>
          <a:noFill/>
          <a:ln>
            <a:noFill/>
          </a:ln>
        </p:spPr>
        <p:txBody>
          <a:bodyPr anchorCtr="0" anchor="t" bIns="0" lIns="0" spcFirstLastPara="1" rIns="0" wrap="square" tIns="0">
            <a:spAutoFit/>
          </a:bodyPr>
          <a:lstStyle/>
          <a:p>
            <a:pPr indent="0" lvl="0" marL="0" marR="0" rtl="0" algn="ctr">
              <a:lnSpc>
                <a:spcPct val="114977"/>
              </a:lnSpc>
              <a:spcBef>
                <a:spcPts val="0"/>
              </a:spcBef>
              <a:spcAft>
                <a:spcPts val="0"/>
              </a:spcAft>
              <a:buClr>
                <a:srgbClr val="000000"/>
              </a:buClr>
              <a:buSzPts val="4500"/>
              <a:buFont typeface="Arial"/>
              <a:buNone/>
            </a:pPr>
            <a:r>
              <a:rPr b="1" i="0" lang="es-ES" sz="4500" u="none" cap="none" strike="noStrike">
                <a:solidFill>
                  <a:srgbClr val="000000"/>
                </a:solidFill>
                <a:latin typeface="Poppins"/>
                <a:ea typeface="Poppins"/>
                <a:cs typeface="Poppins"/>
                <a:sym typeface="Poppins"/>
              </a:rPr>
              <a:t>Pronóstico Condados </a:t>
            </a:r>
            <a:endParaRPr b="0" i="0" sz="1400" u="none" cap="none" strike="noStrike">
              <a:solidFill>
                <a:srgbClr val="000000"/>
              </a:solidFill>
              <a:latin typeface="Arial"/>
              <a:ea typeface="Arial"/>
              <a:cs typeface="Arial"/>
              <a:sym typeface="Arial"/>
            </a:endParaRPr>
          </a:p>
        </p:txBody>
      </p:sp>
      <p:sp>
        <p:nvSpPr>
          <p:cNvPr id="1101" name="Google Shape;1101;p37"/>
          <p:cNvSpPr txBox="1"/>
          <p:nvPr/>
        </p:nvSpPr>
        <p:spPr>
          <a:xfrm>
            <a:off x="1077434" y="5837498"/>
            <a:ext cx="4914600" cy="461700"/>
          </a:xfrm>
          <a:prstGeom prst="rect">
            <a:avLst/>
          </a:prstGeom>
          <a:noFill/>
          <a:ln>
            <a:noFill/>
          </a:ln>
        </p:spPr>
        <p:txBody>
          <a:bodyPr anchorCtr="0" anchor="t" bIns="0" lIns="0" spcFirstLastPara="1" rIns="0" wrap="square" tIns="0">
            <a:spAutoFit/>
          </a:bodyPr>
          <a:lstStyle/>
          <a:p>
            <a:pPr indent="0" lvl="0" marL="0" marR="0" rtl="0" algn="ctr">
              <a:lnSpc>
                <a:spcPct val="115005"/>
              </a:lnSpc>
              <a:spcBef>
                <a:spcPts val="0"/>
              </a:spcBef>
              <a:spcAft>
                <a:spcPts val="0"/>
              </a:spcAft>
              <a:buClr>
                <a:srgbClr val="000000"/>
              </a:buClr>
              <a:buSzPts val="2999"/>
              <a:buFont typeface="Arial"/>
              <a:buNone/>
            </a:pPr>
            <a:r>
              <a:rPr b="1" i="0" lang="es-ES" sz="2999" u="none" cap="none" strike="noStrike">
                <a:solidFill>
                  <a:srgbClr val="FFFFFF"/>
                </a:solidFill>
                <a:latin typeface="Poppins"/>
                <a:ea typeface="Poppins"/>
                <a:cs typeface="Poppins"/>
                <a:sym typeface="Poppins"/>
              </a:rPr>
              <a:t>Data-driven Decisions</a:t>
            </a:r>
            <a:endParaRPr b="0" i="0" sz="1400" u="none" cap="none" strike="noStrike">
              <a:solidFill>
                <a:srgbClr val="000000"/>
              </a:solidFill>
              <a:latin typeface="Arial"/>
              <a:ea typeface="Arial"/>
              <a:cs typeface="Arial"/>
              <a:sym typeface="Arial"/>
            </a:endParaRPr>
          </a:p>
        </p:txBody>
      </p:sp>
      <p:sp>
        <p:nvSpPr>
          <p:cNvPr id="1102" name="Google Shape;1102;p37"/>
          <p:cNvSpPr txBox="1"/>
          <p:nvPr/>
        </p:nvSpPr>
        <p:spPr>
          <a:xfrm>
            <a:off x="13292672" y="5837498"/>
            <a:ext cx="2913000" cy="461700"/>
          </a:xfrm>
          <a:prstGeom prst="rect">
            <a:avLst/>
          </a:prstGeom>
          <a:noFill/>
          <a:ln>
            <a:noFill/>
          </a:ln>
        </p:spPr>
        <p:txBody>
          <a:bodyPr anchorCtr="0" anchor="t" bIns="0" lIns="0" spcFirstLastPara="1" rIns="0" wrap="square" tIns="0">
            <a:spAutoFit/>
          </a:bodyPr>
          <a:lstStyle/>
          <a:p>
            <a:pPr indent="0" lvl="0" marL="0" marR="0" rtl="0" algn="ctr">
              <a:lnSpc>
                <a:spcPct val="115005"/>
              </a:lnSpc>
              <a:spcBef>
                <a:spcPts val="0"/>
              </a:spcBef>
              <a:spcAft>
                <a:spcPts val="0"/>
              </a:spcAft>
              <a:buClr>
                <a:srgbClr val="000000"/>
              </a:buClr>
              <a:buSzPts val="2999"/>
              <a:buFont typeface="Arial"/>
              <a:buNone/>
            </a:pPr>
            <a:r>
              <a:rPr b="1" i="0" lang="es-ES" sz="2999" u="none" cap="none" strike="noStrike">
                <a:solidFill>
                  <a:srgbClr val="FFFFFF"/>
                </a:solidFill>
                <a:latin typeface="Poppins"/>
                <a:ea typeface="Poppins"/>
                <a:cs typeface="Poppins"/>
                <a:sym typeface="Poppins"/>
              </a:rPr>
              <a:t>Visualization</a:t>
            </a:r>
            <a:endParaRPr b="0" i="0" sz="1400" u="none" cap="none" strike="noStrike">
              <a:solidFill>
                <a:srgbClr val="000000"/>
              </a:solidFill>
              <a:latin typeface="Arial"/>
              <a:ea typeface="Arial"/>
              <a:cs typeface="Arial"/>
              <a:sym typeface="Arial"/>
            </a:endParaRPr>
          </a:p>
        </p:txBody>
      </p:sp>
      <p:grpSp>
        <p:nvGrpSpPr>
          <p:cNvPr id="1103" name="Google Shape;1103;p37"/>
          <p:cNvGrpSpPr/>
          <p:nvPr/>
        </p:nvGrpSpPr>
        <p:grpSpPr>
          <a:xfrm rot="3614490">
            <a:off x="15642094" y="3305434"/>
            <a:ext cx="6062035" cy="513763"/>
            <a:chOff x="0" y="-38100"/>
            <a:chExt cx="3139792" cy="266100"/>
          </a:xfrm>
        </p:grpSpPr>
        <p:sp>
          <p:nvSpPr>
            <p:cNvPr id="1104" name="Google Shape;1104;p37"/>
            <p:cNvSpPr/>
            <p:nvPr/>
          </p:nvSpPr>
          <p:spPr>
            <a:xfrm>
              <a:off x="0" y="0"/>
              <a:ext cx="3139792" cy="227858"/>
            </a:xfrm>
            <a:custGeom>
              <a:rect b="b" l="l" r="r" t="t"/>
              <a:pathLst>
                <a:path extrusionOk="0" h="227858" w="3139792">
                  <a:moveTo>
                    <a:pt x="2936592" y="0"/>
                  </a:moveTo>
                  <a:lnTo>
                    <a:pt x="0" y="0"/>
                  </a:lnTo>
                  <a:lnTo>
                    <a:pt x="203200" y="227858"/>
                  </a:lnTo>
                  <a:lnTo>
                    <a:pt x="3139792" y="227858"/>
                  </a:lnTo>
                  <a:lnTo>
                    <a:pt x="2936592"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05" name="Google Shape;1105;p37"/>
            <p:cNvSpPr txBox="1"/>
            <p:nvPr/>
          </p:nvSpPr>
          <p:spPr>
            <a:xfrm>
              <a:off x="101600" y="-38100"/>
              <a:ext cx="2936700" cy="2661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106" name="Google Shape;1106;p37"/>
          <p:cNvGrpSpPr/>
          <p:nvPr/>
        </p:nvGrpSpPr>
        <p:grpSpPr>
          <a:xfrm rot="-1795516">
            <a:off x="17264789" y="-2296447"/>
            <a:ext cx="3826012" cy="3918741"/>
            <a:chOff x="0" y="-38100"/>
            <a:chExt cx="830765" cy="850900"/>
          </a:xfrm>
        </p:grpSpPr>
        <p:sp>
          <p:nvSpPr>
            <p:cNvPr id="1107" name="Google Shape;1107;p37"/>
            <p:cNvSpPr/>
            <p:nvPr/>
          </p:nvSpPr>
          <p:spPr>
            <a:xfrm>
              <a:off x="0" y="0"/>
              <a:ext cx="830765" cy="812800"/>
            </a:xfrm>
            <a:custGeom>
              <a:rect b="b" l="l" r="r" t="t"/>
              <a:pathLst>
                <a:path extrusionOk="0" h="812800" w="830765">
                  <a:moveTo>
                    <a:pt x="0" y="0"/>
                  </a:moveTo>
                  <a:lnTo>
                    <a:pt x="830765" y="0"/>
                  </a:lnTo>
                  <a:lnTo>
                    <a:pt x="830765" y="812800"/>
                  </a:lnTo>
                  <a:lnTo>
                    <a:pt x="0" y="81280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08" name="Google Shape;1108;p37"/>
            <p:cNvSpPr txBox="1"/>
            <p:nvPr/>
          </p:nvSpPr>
          <p:spPr>
            <a:xfrm>
              <a:off x="0" y="-38100"/>
              <a:ext cx="830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109" name="Google Shape;1109;p37"/>
          <p:cNvGrpSpPr/>
          <p:nvPr/>
        </p:nvGrpSpPr>
        <p:grpSpPr>
          <a:xfrm rot="3614490">
            <a:off x="14299053" y="1425186"/>
            <a:ext cx="7586132" cy="513763"/>
            <a:chOff x="0" y="-38100"/>
            <a:chExt cx="3929188" cy="266100"/>
          </a:xfrm>
        </p:grpSpPr>
        <p:sp>
          <p:nvSpPr>
            <p:cNvPr id="1110" name="Google Shape;1110;p37"/>
            <p:cNvSpPr/>
            <p:nvPr/>
          </p:nvSpPr>
          <p:spPr>
            <a:xfrm>
              <a:off x="0" y="0"/>
              <a:ext cx="3929188" cy="227858"/>
            </a:xfrm>
            <a:custGeom>
              <a:rect b="b" l="l" r="r" t="t"/>
              <a:pathLst>
                <a:path extrusionOk="0" h="227858" w="3929188">
                  <a:moveTo>
                    <a:pt x="3725988" y="0"/>
                  </a:moveTo>
                  <a:lnTo>
                    <a:pt x="0" y="0"/>
                  </a:lnTo>
                  <a:lnTo>
                    <a:pt x="203200" y="227858"/>
                  </a:lnTo>
                  <a:lnTo>
                    <a:pt x="3929188" y="227858"/>
                  </a:lnTo>
                  <a:lnTo>
                    <a:pt x="3725988"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11" name="Google Shape;1111;p37"/>
            <p:cNvSpPr txBox="1"/>
            <p:nvPr/>
          </p:nvSpPr>
          <p:spPr>
            <a:xfrm>
              <a:off x="101600" y="-38100"/>
              <a:ext cx="3726000" cy="2661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112" name="Google Shape;1112;p37"/>
          <p:cNvGrpSpPr/>
          <p:nvPr/>
        </p:nvGrpSpPr>
        <p:grpSpPr>
          <a:xfrm rot="-3617492">
            <a:off x="-2915547" y="-2343708"/>
            <a:ext cx="3826045" cy="3918776"/>
            <a:chOff x="0" y="-38100"/>
            <a:chExt cx="830765" cy="850900"/>
          </a:xfrm>
        </p:grpSpPr>
        <p:sp>
          <p:nvSpPr>
            <p:cNvPr id="1113" name="Google Shape;1113;p37"/>
            <p:cNvSpPr/>
            <p:nvPr/>
          </p:nvSpPr>
          <p:spPr>
            <a:xfrm>
              <a:off x="0" y="0"/>
              <a:ext cx="830765" cy="812800"/>
            </a:xfrm>
            <a:custGeom>
              <a:rect b="b" l="l" r="r" t="t"/>
              <a:pathLst>
                <a:path extrusionOk="0" h="812800" w="830765">
                  <a:moveTo>
                    <a:pt x="0" y="0"/>
                  </a:moveTo>
                  <a:lnTo>
                    <a:pt x="830765" y="0"/>
                  </a:lnTo>
                  <a:lnTo>
                    <a:pt x="830765" y="812800"/>
                  </a:lnTo>
                  <a:lnTo>
                    <a:pt x="0" y="81280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14" name="Google Shape;1114;p37"/>
            <p:cNvSpPr txBox="1"/>
            <p:nvPr/>
          </p:nvSpPr>
          <p:spPr>
            <a:xfrm>
              <a:off x="0" y="-38100"/>
              <a:ext cx="830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115" name="Google Shape;1115;p37"/>
          <p:cNvGrpSpPr/>
          <p:nvPr/>
        </p:nvGrpSpPr>
        <p:grpSpPr>
          <a:xfrm rot="7182724">
            <a:off x="-2426255" y="2756406"/>
            <a:ext cx="4800106" cy="527665"/>
            <a:chOff x="0" y="-38100"/>
            <a:chExt cx="2357911" cy="259200"/>
          </a:xfrm>
        </p:grpSpPr>
        <p:sp>
          <p:nvSpPr>
            <p:cNvPr id="1116" name="Google Shape;1116;p37"/>
            <p:cNvSpPr/>
            <p:nvPr/>
          </p:nvSpPr>
          <p:spPr>
            <a:xfrm>
              <a:off x="0" y="0"/>
              <a:ext cx="2357911" cy="220984"/>
            </a:xfrm>
            <a:custGeom>
              <a:rect b="b" l="l" r="r" t="t"/>
              <a:pathLst>
                <a:path extrusionOk="0" h="220984" w="2357911">
                  <a:moveTo>
                    <a:pt x="203200" y="0"/>
                  </a:moveTo>
                  <a:lnTo>
                    <a:pt x="2357911" y="0"/>
                  </a:lnTo>
                  <a:lnTo>
                    <a:pt x="2154711" y="220984"/>
                  </a:lnTo>
                  <a:lnTo>
                    <a:pt x="0" y="220984"/>
                  </a:lnTo>
                  <a:lnTo>
                    <a:pt x="203200"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17" name="Google Shape;1117;p37"/>
            <p:cNvSpPr txBox="1"/>
            <p:nvPr/>
          </p:nvSpPr>
          <p:spPr>
            <a:xfrm>
              <a:off x="101600" y="-38100"/>
              <a:ext cx="2154600" cy="2592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118" name="Google Shape;1118;p37"/>
          <p:cNvGrpSpPr/>
          <p:nvPr/>
        </p:nvGrpSpPr>
        <p:grpSpPr>
          <a:xfrm rot="7182654">
            <a:off x="-3458253" y="1398054"/>
            <a:ext cx="7451099" cy="504202"/>
            <a:chOff x="0" y="-38100"/>
            <a:chExt cx="3830457" cy="259200"/>
          </a:xfrm>
        </p:grpSpPr>
        <p:sp>
          <p:nvSpPr>
            <p:cNvPr id="1119" name="Google Shape;1119;p37"/>
            <p:cNvSpPr/>
            <p:nvPr/>
          </p:nvSpPr>
          <p:spPr>
            <a:xfrm>
              <a:off x="0" y="0"/>
              <a:ext cx="3830457" cy="220984"/>
            </a:xfrm>
            <a:custGeom>
              <a:rect b="b" l="l" r="r" t="t"/>
              <a:pathLst>
                <a:path extrusionOk="0" h="220984" w="3830457">
                  <a:moveTo>
                    <a:pt x="203200" y="0"/>
                  </a:moveTo>
                  <a:lnTo>
                    <a:pt x="3830457" y="0"/>
                  </a:lnTo>
                  <a:lnTo>
                    <a:pt x="3627257" y="220984"/>
                  </a:lnTo>
                  <a:lnTo>
                    <a:pt x="0" y="220984"/>
                  </a:lnTo>
                  <a:lnTo>
                    <a:pt x="203200"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20" name="Google Shape;1120;p37"/>
            <p:cNvSpPr txBox="1"/>
            <p:nvPr/>
          </p:nvSpPr>
          <p:spPr>
            <a:xfrm>
              <a:off x="101600" y="-38100"/>
              <a:ext cx="3627300" cy="2592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id="1121" name="Google Shape;1121;p37"/>
          <p:cNvPicPr preferRelativeResize="0"/>
          <p:nvPr/>
        </p:nvPicPr>
        <p:blipFill rotWithShape="1">
          <a:blip r:embed="rId4">
            <a:alphaModFix/>
          </a:blip>
          <a:srcRect b="-1" l="0" r="50132" t="32143"/>
          <a:stretch/>
        </p:blipFill>
        <p:spPr>
          <a:xfrm>
            <a:off x="1626662" y="1893764"/>
            <a:ext cx="7360562" cy="6684609"/>
          </a:xfrm>
          <a:prstGeom prst="rect">
            <a:avLst/>
          </a:prstGeom>
          <a:noFill/>
          <a:ln>
            <a:noFill/>
          </a:ln>
        </p:spPr>
      </p:pic>
      <p:pic>
        <p:nvPicPr>
          <p:cNvPr id="1122" name="Google Shape;1122;p37"/>
          <p:cNvPicPr preferRelativeResize="0"/>
          <p:nvPr/>
        </p:nvPicPr>
        <p:blipFill rotWithShape="1">
          <a:blip r:embed="rId4">
            <a:alphaModFix/>
          </a:blip>
          <a:srcRect b="31238" l="50102" r="0" t="0"/>
          <a:stretch/>
        </p:blipFill>
        <p:spPr>
          <a:xfrm>
            <a:off x="9638200" y="2074655"/>
            <a:ext cx="7383267" cy="679047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38"/>
          <p:cNvSpPr/>
          <p:nvPr/>
        </p:nvSpPr>
        <p:spPr>
          <a:xfrm>
            <a:off x="11643126" y="-148127"/>
            <a:ext cx="6739165" cy="10583243"/>
          </a:xfrm>
          <a:custGeom>
            <a:rect b="b" l="l" r="r" t="t"/>
            <a:pathLst>
              <a:path extrusionOk="0" h="32986092" w="21004783">
                <a:moveTo>
                  <a:pt x="3160014" y="0"/>
                </a:moveTo>
                <a:lnTo>
                  <a:pt x="0" y="9356090"/>
                </a:lnTo>
                <a:lnTo>
                  <a:pt x="13488924" y="32986092"/>
                </a:lnTo>
                <a:lnTo>
                  <a:pt x="21004783" y="32986092"/>
                </a:lnTo>
                <a:lnTo>
                  <a:pt x="21004783" y="0"/>
                </a:lnTo>
                <a:close/>
              </a:path>
            </a:pathLst>
          </a:custGeom>
          <a:blipFill rotWithShape="1">
            <a:blip r:embed="rId3">
              <a:alphaModFix/>
            </a:blip>
            <a:stretch>
              <a:fillRect b="0" l="-36933" r="-9861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1128" name="Google Shape;1128;p38"/>
          <p:cNvGrpSpPr/>
          <p:nvPr/>
        </p:nvGrpSpPr>
        <p:grpSpPr>
          <a:xfrm>
            <a:off x="11283787" y="7901367"/>
            <a:ext cx="3142082" cy="2749321"/>
            <a:chOff x="0" y="0"/>
            <a:chExt cx="812800" cy="711200"/>
          </a:xfrm>
        </p:grpSpPr>
        <p:sp>
          <p:nvSpPr>
            <p:cNvPr id="1129" name="Google Shape;1129;p38"/>
            <p:cNvSpPr/>
            <p:nvPr/>
          </p:nvSpPr>
          <p:spPr>
            <a:xfrm>
              <a:off x="0" y="0"/>
              <a:ext cx="812800" cy="711200"/>
            </a:xfrm>
            <a:custGeom>
              <a:rect b="b" l="l" r="r" t="t"/>
              <a:pathLst>
                <a:path extrusionOk="0" h="711200" w="812800">
                  <a:moveTo>
                    <a:pt x="406400" y="0"/>
                  </a:moveTo>
                  <a:lnTo>
                    <a:pt x="812800" y="711200"/>
                  </a:lnTo>
                  <a:lnTo>
                    <a:pt x="0" y="711200"/>
                  </a:lnTo>
                  <a:lnTo>
                    <a:pt x="406400"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30" name="Google Shape;1130;p38"/>
            <p:cNvSpPr txBox="1"/>
            <p:nvPr/>
          </p:nvSpPr>
          <p:spPr>
            <a:xfrm>
              <a:off x="127000" y="292100"/>
              <a:ext cx="558800" cy="368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131" name="Google Shape;1131;p38"/>
          <p:cNvGrpSpPr/>
          <p:nvPr/>
        </p:nvGrpSpPr>
        <p:grpSpPr>
          <a:xfrm rot="3614395">
            <a:off x="8046518" y="7898600"/>
            <a:ext cx="11058055" cy="936677"/>
            <a:chOff x="0" y="-38100"/>
            <a:chExt cx="3139792" cy="265958"/>
          </a:xfrm>
        </p:grpSpPr>
        <p:sp>
          <p:nvSpPr>
            <p:cNvPr id="1132" name="Google Shape;1132;p38"/>
            <p:cNvSpPr/>
            <p:nvPr/>
          </p:nvSpPr>
          <p:spPr>
            <a:xfrm>
              <a:off x="0" y="0"/>
              <a:ext cx="3139792" cy="227858"/>
            </a:xfrm>
            <a:custGeom>
              <a:rect b="b" l="l" r="r" t="t"/>
              <a:pathLst>
                <a:path extrusionOk="0" h="227858" w="3139792">
                  <a:moveTo>
                    <a:pt x="2936592" y="0"/>
                  </a:moveTo>
                  <a:lnTo>
                    <a:pt x="0" y="0"/>
                  </a:lnTo>
                  <a:lnTo>
                    <a:pt x="203200" y="227858"/>
                  </a:lnTo>
                  <a:lnTo>
                    <a:pt x="3139792" y="227858"/>
                  </a:lnTo>
                  <a:lnTo>
                    <a:pt x="2936592"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33" name="Google Shape;1133;p38"/>
            <p:cNvSpPr txBox="1"/>
            <p:nvPr/>
          </p:nvSpPr>
          <p:spPr>
            <a:xfrm>
              <a:off x="101600" y="-38100"/>
              <a:ext cx="2936592" cy="2659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134" name="Google Shape;1134;p38"/>
          <p:cNvGrpSpPr/>
          <p:nvPr/>
        </p:nvGrpSpPr>
        <p:grpSpPr>
          <a:xfrm rot="-4292735">
            <a:off x="6724145" y="-3084918"/>
            <a:ext cx="7601173" cy="4656785"/>
            <a:chOff x="0" y="-38100"/>
            <a:chExt cx="435643" cy="266892"/>
          </a:xfrm>
        </p:grpSpPr>
        <p:sp>
          <p:nvSpPr>
            <p:cNvPr id="1135" name="Google Shape;1135;p38"/>
            <p:cNvSpPr/>
            <p:nvPr/>
          </p:nvSpPr>
          <p:spPr>
            <a:xfrm>
              <a:off x="0" y="0"/>
              <a:ext cx="435643" cy="228792"/>
            </a:xfrm>
            <a:custGeom>
              <a:rect b="b" l="l" r="r" t="t"/>
              <a:pathLst>
                <a:path extrusionOk="0" h="228792" w="435643">
                  <a:moveTo>
                    <a:pt x="203200" y="0"/>
                  </a:moveTo>
                  <a:lnTo>
                    <a:pt x="435643" y="0"/>
                  </a:lnTo>
                  <a:lnTo>
                    <a:pt x="232443" y="228792"/>
                  </a:lnTo>
                  <a:lnTo>
                    <a:pt x="0" y="228792"/>
                  </a:lnTo>
                  <a:lnTo>
                    <a:pt x="203200"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36" name="Google Shape;1136;p38"/>
            <p:cNvSpPr txBox="1"/>
            <p:nvPr/>
          </p:nvSpPr>
          <p:spPr>
            <a:xfrm>
              <a:off x="101600" y="-38100"/>
              <a:ext cx="232443" cy="26689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137" name="Google Shape;1137;p38"/>
          <p:cNvGrpSpPr/>
          <p:nvPr/>
        </p:nvGrpSpPr>
        <p:grpSpPr>
          <a:xfrm rot="3614395">
            <a:off x="5409025" y="4792066"/>
            <a:ext cx="14583244" cy="936677"/>
            <a:chOff x="0" y="-38100"/>
            <a:chExt cx="4140724" cy="265958"/>
          </a:xfrm>
        </p:grpSpPr>
        <p:sp>
          <p:nvSpPr>
            <p:cNvPr id="1138" name="Google Shape;1138;p38"/>
            <p:cNvSpPr/>
            <p:nvPr/>
          </p:nvSpPr>
          <p:spPr>
            <a:xfrm>
              <a:off x="0" y="0"/>
              <a:ext cx="4140724" cy="227858"/>
            </a:xfrm>
            <a:custGeom>
              <a:rect b="b" l="l" r="r" t="t"/>
              <a:pathLst>
                <a:path extrusionOk="0" h="227858" w="4140724">
                  <a:moveTo>
                    <a:pt x="3937524" y="0"/>
                  </a:moveTo>
                  <a:lnTo>
                    <a:pt x="0" y="0"/>
                  </a:lnTo>
                  <a:lnTo>
                    <a:pt x="203200" y="227858"/>
                  </a:lnTo>
                  <a:lnTo>
                    <a:pt x="4140724" y="227858"/>
                  </a:lnTo>
                  <a:lnTo>
                    <a:pt x="3937524"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39" name="Google Shape;1139;p38"/>
            <p:cNvSpPr txBox="1"/>
            <p:nvPr/>
          </p:nvSpPr>
          <p:spPr>
            <a:xfrm>
              <a:off x="101600" y="-38100"/>
              <a:ext cx="3937524" cy="2659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140" name="Google Shape;1140;p38"/>
          <p:cNvGrpSpPr/>
          <p:nvPr/>
        </p:nvGrpSpPr>
        <p:grpSpPr>
          <a:xfrm rot="-7180252">
            <a:off x="10459960" y="5975693"/>
            <a:ext cx="1329005" cy="641905"/>
            <a:chOff x="0" y="-38100"/>
            <a:chExt cx="812800" cy="392580"/>
          </a:xfrm>
        </p:grpSpPr>
        <p:sp>
          <p:nvSpPr>
            <p:cNvPr id="1141" name="Google Shape;1141;p38"/>
            <p:cNvSpPr/>
            <p:nvPr/>
          </p:nvSpPr>
          <p:spPr>
            <a:xfrm>
              <a:off x="0" y="0"/>
              <a:ext cx="812800" cy="354480"/>
            </a:xfrm>
            <a:custGeom>
              <a:rect b="b" l="l" r="r" t="t"/>
              <a:pathLst>
                <a:path extrusionOk="0" h="354480" w="812800">
                  <a:moveTo>
                    <a:pt x="609600" y="0"/>
                  </a:moveTo>
                  <a:lnTo>
                    <a:pt x="0" y="0"/>
                  </a:lnTo>
                  <a:lnTo>
                    <a:pt x="203200" y="354480"/>
                  </a:lnTo>
                  <a:lnTo>
                    <a:pt x="812800" y="354480"/>
                  </a:lnTo>
                  <a:lnTo>
                    <a:pt x="609600"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42" name="Google Shape;1142;p38"/>
            <p:cNvSpPr txBox="1"/>
            <p:nvPr/>
          </p:nvSpPr>
          <p:spPr>
            <a:xfrm>
              <a:off x="101600" y="-38100"/>
              <a:ext cx="609600" cy="39258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143" name="Google Shape;1143;p38"/>
          <p:cNvGrpSpPr/>
          <p:nvPr/>
        </p:nvGrpSpPr>
        <p:grpSpPr>
          <a:xfrm rot="-7180252">
            <a:off x="11095884" y="7093059"/>
            <a:ext cx="1329005" cy="641905"/>
            <a:chOff x="0" y="-38100"/>
            <a:chExt cx="812800" cy="392580"/>
          </a:xfrm>
        </p:grpSpPr>
        <p:sp>
          <p:nvSpPr>
            <p:cNvPr id="1144" name="Google Shape;1144;p38"/>
            <p:cNvSpPr/>
            <p:nvPr/>
          </p:nvSpPr>
          <p:spPr>
            <a:xfrm>
              <a:off x="0" y="0"/>
              <a:ext cx="812800" cy="354480"/>
            </a:xfrm>
            <a:custGeom>
              <a:rect b="b" l="l" r="r" t="t"/>
              <a:pathLst>
                <a:path extrusionOk="0" h="354480" w="812800">
                  <a:moveTo>
                    <a:pt x="609600" y="0"/>
                  </a:moveTo>
                  <a:lnTo>
                    <a:pt x="0" y="0"/>
                  </a:lnTo>
                  <a:lnTo>
                    <a:pt x="203200" y="354480"/>
                  </a:lnTo>
                  <a:lnTo>
                    <a:pt x="812800" y="354480"/>
                  </a:lnTo>
                  <a:lnTo>
                    <a:pt x="609600"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45" name="Google Shape;1145;p38"/>
            <p:cNvSpPr txBox="1"/>
            <p:nvPr/>
          </p:nvSpPr>
          <p:spPr>
            <a:xfrm>
              <a:off x="101600" y="-38100"/>
              <a:ext cx="609600" cy="39258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146" name="Google Shape;1146;p38"/>
          <p:cNvSpPr txBox="1"/>
          <p:nvPr/>
        </p:nvSpPr>
        <p:spPr>
          <a:xfrm>
            <a:off x="1688692" y="4846024"/>
            <a:ext cx="9417894" cy="1421928"/>
          </a:xfrm>
          <a:prstGeom prst="rect">
            <a:avLst/>
          </a:prstGeom>
          <a:noFill/>
          <a:ln>
            <a:noFill/>
          </a:ln>
        </p:spPr>
        <p:txBody>
          <a:bodyPr anchorCtr="0" anchor="t" bIns="0" lIns="0" spcFirstLastPara="1" rIns="0" wrap="square" tIns="0">
            <a:spAutoFit/>
          </a:bodyPr>
          <a:lstStyle/>
          <a:p>
            <a:pPr indent="0" lvl="0" marL="0" marR="0" rtl="0" algn="l">
              <a:lnSpc>
                <a:spcPct val="77030"/>
              </a:lnSpc>
              <a:spcBef>
                <a:spcPts val="0"/>
              </a:spcBef>
              <a:spcAft>
                <a:spcPts val="0"/>
              </a:spcAft>
              <a:buClr>
                <a:srgbClr val="000000"/>
              </a:buClr>
              <a:buSzPts val="6000"/>
              <a:buFont typeface="Arial"/>
              <a:buNone/>
            </a:pPr>
            <a:r>
              <a:rPr b="1" i="0" lang="es-ES" sz="6000" u="none" cap="none" strike="noStrike">
                <a:solidFill>
                  <a:srgbClr val="000000"/>
                </a:solidFill>
                <a:latin typeface="Poppins"/>
                <a:ea typeface="Poppins"/>
                <a:cs typeface="Poppins"/>
                <a:sym typeface="Poppins"/>
              </a:rPr>
              <a:t>Conclusiones y Recomendaciones</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4"/>
          <p:cNvSpPr/>
          <p:nvPr/>
        </p:nvSpPr>
        <p:spPr>
          <a:xfrm>
            <a:off x="2986321" y="3835592"/>
            <a:ext cx="1096897" cy="1044794"/>
          </a:xfrm>
          <a:custGeom>
            <a:rect b="b" l="l" r="r" t="t"/>
            <a:pathLst>
              <a:path extrusionOk="0" h="1044794" w="1096897">
                <a:moveTo>
                  <a:pt x="0" y="0"/>
                </a:moveTo>
                <a:lnTo>
                  <a:pt x="1096897" y="0"/>
                </a:lnTo>
                <a:lnTo>
                  <a:pt x="1096897" y="1044795"/>
                </a:lnTo>
                <a:lnTo>
                  <a:pt x="0" y="104479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8" name="Google Shape;168;p4"/>
          <p:cNvSpPr txBox="1"/>
          <p:nvPr/>
        </p:nvSpPr>
        <p:spPr>
          <a:xfrm>
            <a:off x="5114044" y="1009650"/>
            <a:ext cx="8059912" cy="666849"/>
          </a:xfrm>
          <a:prstGeom prst="rect">
            <a:avLst/>
          </a:prstGeom>
          <a:noFill/>
          <a:ln>
            <a:noFill/>
          </a:ln>
        </p:spPr>
        <p:txBody>
          <a:bodyPr anchorCtr="0" anchor="t" bIns="0" lIns="0" spcFirstLastPara="1" rIns="0" wrap="square" tIns="0">
            <a:spAutoFit/>
          </a:bodyPr>
          <a:lstStyle/>
          <a:p>
            <a:pPr indent="0" lvl="0" marL="0" marR="0" rtl="0" algn="ctr">
              <a:lnSpc>
                <a:spcPct val="114977"/>
              </a:lnSpc>
              <a:spcBef>
                <a:spcPts val="0"/>
              </a:spcBef>
              <a:spcAft>
                <a:spcPts val="0"/>
              </a:spcAft>
              <a:buClr>
                <a:srgbClr val="000000"/>
              </a:buClr>
              <a:buSzPts val="4500"/>
              <a:buFont typeface="Arial"/>
              <a:buNone/>
            </a:pPr>
            <a:r>
              <a:rPr b="1" i="0" lang="es-ES" sz="4500" u="none" cap="none" strike="noStrike">
                <a:solidFill>
                  <a:srgbClr val="000000"/>
                </a:solidFill>
                <a:latin typeface="Poppins"/>
                <a:ea typeface="Poppins"/>
                <a:cs typeface="Poppins"/>
                <a:sym typeface="Poppins"/>
              </a:rPr>
              <a:t>Análisis Estadístico</a:t>
            </a:r>
            <a:endParaRPr b="0" i="0" sz="1400" u="none" cap="none" strike="noStrike">
              <a:solidFill>
                <a:srgbClr val="000000"/>
              </a:solidFill>
              <a:latin typeface="Arial"/>
              <a:ea typeface="Arial"/>
              <a:cs typeface="Arial"/>
              <a:sym typeface="Arial"/>
            </a:endParaRPr>
          </a:p>
        </p:txBody>
      </p:sp>
      <p:sp>
        <p:nvSpPr>
          <p:cNvPr id="169" name="Google Shape;169;p4"/>
          <p:cNvSpPr txBox="1"/>
          <p:nvPr/>
        </p:nvSpPr>
        <p:spPr>
          <a:xfrm>
            <a:off x="1077434" y="5837498"/>
            <a:ext cx="4914671" cy="457200"/>
          </a:xfrm>
          <a:prstGeom prst="rect">
            <a:avLst/>
          </a:prstGeom>
          <a:noFill/>
          <a:ln>
            <a:noFill/>
          </a:ln>
        </p:spPr>
        <p:txBody>
          <a:bodyPr anchorCtr="0" anchor="t" bIns="0" lIns="0" spcFirstLastPara="1" rIns="0" wrap="square" tIns="0">
            <a:spAutoFit/>
          </a:bodyPr>
          <a:lstStyle/>
          <a:p>
            <a:pPr indent="0" lvl="0" marL="0" marR="0" rtl="0" algn="ctr">
              <a:lnSpc>
                <a:spcPct val="115005"/>
              </a:lnSpc>
              <a:spcBef>
                <a:spcPts val="0"/>
              </a:spcBef>
              <a:spcAft>
                <a:spcPts val="0"/>
              </a:spcAft>
              <a:buClr>
                <a:srgbClr val="000000"/>
              </a:buClr>
              <a:buSzPts val="2999"/>
              <a:buFont typeface="Arial"/>
              <a:buNone/>
            </a:pPr>
            <a:r>
              <a:rPr b="1" i="0" lang="es-ES" sz="2999" u="none" cap="none" strike="noStrike">
                <a:solidFill>
                  <a:srgbClr val="FFFFFF"/>
                </a:solidFill>
                <a:latin typeface="Poppins"/>
                <a:ea typeface="Poppins"/>
                <a:cs typeface="Poppins"/>
                <a:sym typeface="Poppins"/>
              </a:rPr>
              <a:t>Data-driven Decisions</a:t>
            </a:r>
            <a:endParaRPr b="0" i="0" sz="1400" u="none" cap="none" strike="noStrike">
              <a:solidFill>
                <a:srgbClr val="000000"/>
              </a:solidFill>
              <a:latin typeface="Arial"/>
              <a:ea typeface="Arial"/>
              <a:cs typeface="Arial"/>
              <a:sym typeface="Arial"/>
            </a:endParaRPr>
          </a:p>
        </p:txBody>
      </p:sp>
      <p:sp>
        <p:nvSpPr>
          <p:cNvPr id="170" name="Google Shape;170;p4"/>
          <p:cNvSpPr txBox="1"/>
          <p:nvPr/>
        </p:nvSpPr>
        <p:spPr>
          <a:xfrm>
            <a:off x="13292672" y="5837498"/>
            <a:ext cx="2912965" cy="457200"/>
          </a:xfrm>
          <a:prstGeom prst="rect">
            <a:avLst/>
          </a:prstGeom>
          <a:noFill/>
          <a:ln>
            <a:noFill/>
          </a:ln>
        </p:spPr>
        <p:txBody>
          <a:bodyPr anchorCtr="0" anchor="t" bIns="0" lIns="0" spcFirstLastPara="1" rIns="0" wrap="square" tIns="0">
            <a:spAutoFit/>
          </a:bodyPr>
          <a:lstStyle/>
          <a:p>
            <a:pPr indent="0" lvl="0" marL="0" marR="0" rtl="0" algn="ctr">
              <a:lnSpc>
                <a:spcPct val="115005"/>
              </a:lnSpc>
              <a:spcBef>
                <a:spcPts val="0"/>
              </a:spcBef>
              <a:spcAft>
                <a:spcPts val="0"/>
              </a:spcAft>
              <a:buClr>
                <a:srgbClr val="000000"/>
              </a:buClr>
              <a:buSzPts val="2999"/>
              <a:buFont typeface="Arial"/>
              <a:buNone/>
            </a:pPr>
            <a:r>
              <a:rPr b="1" i="0" lang="es-ES" sz="2999" u="none" cap="none" strike="noStrike">
                <a:solidFill>
                  <a:srgbClr val="FFFFFF"/>
                </a:solidFill>
                <a:latin typeface="Poppins"/>
                <a:ea typeface="Poppins"/>
                <a:cs typeface="Poppins"/>
                <a:sym typeface="Poppins"/>
              </a:rPr>
              <a:t>Visualization</a:t>
            </a:r>
            <a:endParaRPr b="0" i="0" sz="1400" u="none" cap="none" strike="noStrike">
              <a:solidFill>
                <a:srgbClr val="000000"/>
              </a:solidFill>
              <a:latin typeface="Arial"/>
              <a:ea typeface="Arial"/>
              <a:cs typeface="Arial"/>
              <a:sym typeface="Arial"/>
            </a:endParaRPr>
          </a:p>
        </p:txBody>
      </p:sp>
      <p:grpSp>
        <p:nvGrpSpPr>
          <p:cNvPr id="171" name="Google Shape;171;p4"/>
          <p:cNvGrpSpPr/>
          <p:nvPr/>
        </p:nvGrpSpPr>
        <p:grpSpPr>
          <a:xfrm rot="3614395">
            <a:off x="15642302" y="3305446"/>
            <a:ext cx="6061985" cy="513483"/>
            <a:chOff x="0" y="-38100"/>
            <a:chExt cx="3139792" cy="265958"/>
          </a:xfrm>
        </p:grpSpPr>
        <p:sp>
          <p:nvSpPr>
            <p:cNvPr id="172" name="Google Shape;172;p4"/>
            <p:cNvSpPr/>
            <p:nvPr/>
          </p:nvSpPr>
          <p:spPr>
            <a:xfrm>
              <a:off x="0" y="0"/>
              <a:ext cx="3139792" cy="227858"/>
            </a:xfrm>
            <a:custGeom>
              <a:rect b="b" l="l" r="r" t="t"/>
              <a:pathLst>
                <a:path extrusionOk="0" h="227858" w="3139792">
                  <a:moveTo>
                    <a:pt x="2936592" y="0"/>
                  </a:moveTo>
                  <a:lnTo>
                    <a:pt x="0" y="0"/>
                  </a:lnTo>
                  <a:lnTo>
                    <a:pt x="203200" y="227858"/>
                  </a:lnTo>
                  <a:lnTo>
                    <a:pt x="3139792" y="227858"/>
                  </a:lnTo>
                  <a:lnTo>
                    <a:pt x="2936592"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3" name="Google Shape;173;p4"/>
            <p:cNvSpPr txBox="1"/>
            <p:nvPr/>
          </p:nvSpPr>
          <p:spPr>
            <a:xfrm>
              <a:off x="101600" y="-38100"/>
              <a:ext cx="2936592" cy="2659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74" name="Google Shape;174;p4"/>
          <p:cNvGrpSpPr/>
          <p:nvPr/>
        </p:nvGrpSpPr>
        <p:grpSpPr>
          <a:xfrm rot="-1795536">
            <a:off x="17264793" y="-2296463"/>
            <a:ext cx="3826016" cy="3918746"/>
            <a:chOff x="0" y="-38100"/>
            <a:chExt cx="830765" cy="850900"/>
          </a:xfrm>
        </p:grpSpPr>
        <p:sp>
          <p:nvSpPr>
            <p:cNvPr id="175" name="Google Shape;175;p4"/>
            <p:cNvSpPr/>
            <p:nvPr/>
          </p:nvSpPr>
          <p:spPr>
            <a:xfrm>
              <a:off x="0" y="0"/>
              <a:ext cx="830765" cy="812800"/>
            </a:xfrm>
            <a:custGeom>
              <a:rect b="b" l="l" r="r" t="t"/>
              <a:pathLst>
                <a:path extrusionOk="0" h="812800" w="830765">
                  <a:moveTo>
                    <a:pt x="0" y="0"/>
                  </a:moveTo>
                  <a:lnTo>
                    <a:pt x="830765" y="0"/>
                  </a:lnTo>
                  <a:lnTo>
                    <a:pt x="830765" y="812800"/>
                  </a:lnTo>
                  <a:lnTo>
                    <a:pt x="0" y="81280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6" name="Google Shape;176;p4"/>
            <p:cNvSpPr txBox="1"/>
            <p:nvPr/>
          </p:nvSpPr>
          <p:spPr>
            <a:xfrm>
              <a:off x="0" y="-38100"/>
              <a:ext cx="830765"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77" name="Google Shape;177;p4"/>
          <p:cNvGrpSpPr/>
          <p:nvPr/>
        </p:nvGrpSpPr>
        <p:grpSpPr>
          <a:xfrm rot="3614395">
            <a:off x="14299283" y="1425182"/>
            <a:ext cx="7586069" cy="513483"/>
            <a:chOff x="0" y="-38100"/>
            <a:chExt cx="3929188" cy="265958"/>
          </a:xfrm>
        </p:grpSpPr>
        <p:sp>
          <p:nvSpPr>
            <p:cNvPr id="178" name="Google Shape;178;p4"/>
            <p:cNvSpPr/>
            <p:nvPr/>
          </p:nvSpPr>
          <p:spPr>
            <a:xfrm>
              <a:off x="0" y="0"/>
              <a:ext cx="3929188" cy="227858"/>
            </a:xfrm>
            <a:custGeom>
              <a:rect b="b" l="l" r="r" t="t"/>
              <a:pathLst>
                <a:path extrusionOk="0" h="227858" w="3929188">
                  <a:moveTo>
                    <a:pt x="3725988" y="0"/>
                  </a:moveTo>
                  <a:lnTo>
                    <a:pt x="0" y="0"/>
                  </a:lnTo>
                  <a:lnTo>
                    <a:pt x="203200" y="227858"/>
                  </a:lnTo>
                  <a:lnTo>
                    <a:pt x="3929188" y="227858"/>
                  </a:lnTo>
                  <a:lnTo>
                    <a:pt x="3725988"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9" name="Google Shape;179;p4"/>
            <p:cNvSpPr txBox="1"/>
            <p:nvPr/>
          </p:nvSpPr>
          <p:spPr>
            <a:xfrm>
              <a:off x="101600" y="-38100"/>
              <a:ext cx="3725988" cy="2659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80" name="Google Shape;180;p4"/>
          <p:cNvGrpSpPr/>
          <p:nvPr/>
        </p:nvGrpSpPr>
        <p:grpSpPr>
          <a:xfrm rot="-3617512">
            <a:off x="-2915556" y="-2343702"/>
            <a:ext cx="3826016" cy="3918746"/>
            <a:chOff x="0" y="-38100"/>
            <a:chExt cx="830765" cy="850900"/>
          </a:xfrm>
        </p:grpSpPr>
        <p:sp>
          <p:nvSpPr>
            <p:cNvPr id="181" name="Google Shape;181;p4"/>
            <p:cNvSpPr/>
            <p:nvPr/>
          </p:nvSpPr>
          <p:spPr>
            <a:xfrm>
              <a:off x="0" y="0"/>
              <a:ext cx="830765" cy="812800"/>
            </a:xfrm>
            <a:custGeom>
              <a:rect b="b" l="l" r="r" t="t"/>
              <a:pathLst>
                <a:path extrusionOk="0" h="812800" w="830765">
                  <a:moveTo>
                    <a:pt x="0" y="0"/>
                  </a:moveTo>
                  <a:lnTo>
                    <a:pt x="830765" y="0"/>
                  </a:lnTo>
                  <a:lnTo>
                    <a:pt x="830765" y="812800"/>
                  </a:lnTo>
                  <a:lnTo>
                    <a:pt x="0" y="81280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2" name="Google Shape;182;p4"/>
            <p:cNvSpPr txBox="1"/>
            <p:nvPr/>
          </p:nvSpPr>
          <p:spPr>
            <a:xfrm>
              <a:off x="0" y="-38100"/>
              <a:ext cx="830765"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83" name="Google Shape;183;p4"/>
          <p:cNvGrpSpPr/>
          <p:nvPr/>
        </p:nvGrpSpPr>
        <p:grpSpPr>
          <a:xfrm rot="7182689">
            <a:off x="-2426083" y="2756573"/>
            <a:ext cx="4800043" cy="527422"/>
            <a:chOff x="0" y="-38100"/>
            <a:chExt cx="2357911" cy="259084"/>
          </a:xfrm>
        </p:grpSpPr>
        <p:sp>
          <p:nvSpPr>
            <p:cNvPr id="184" name="Google Shape;184;p4"/>
            <p:cNvSpPr/>
            <p:nvPr/>
          </p:nvSpPr>
          <p:spPr>
            <a:xfrm>
              <a:off x="0" y="0"/>
              <a:ext cx="2357911" cy="220984"/>
            </a:xfrm>
            <a:custGeom>
              <a:rect b="b" l="l" r="r" t="t"/>
              <a:pathLst>
                <a:path extrusionOk="0" h="220984" w="2357911">
                  <a:moveTo>
                    <a:pt x="203200" y="0"/>
                  </a:moveTo>
                  <a:lnTo>
                    <a:pt x="2357911" y="0"/>
                  </a:lnTo>
                  <a:lnTo>
                    <a:pt x="2154711" y="220984"/>
                  </a:lnTo>
                  <a:lnTo>
                    <a:pt x="0" y="220984"/>
                  </a:lnTo>
                  <a:lnTo>
                    <a:pt x="203200"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5" name="Google Shape;185;p4"/>
            <p:cNvSpPr txBox="1"/>
            <p:nvPr/>
          </p:nvSpPr>
          <p:spPr>
            <a:xfrm>
              <a:off x="101600" y="-38100"/>
              <a:ext cx="2154711" cy="25908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86" name="Google Shape;186;p4"/>
          <p:cNvGrpSpPr/>
          <p:nvPr/>
        </p:nvGrpSpPr>
        <p:grpSpPr>
          <a:xfrm rot="7182689">
            <a:off x="-3458157" y="1398188"/>
            <a:ext cx="7451061" cy="503974"/>
            <a:chOff x="0" y="-38100"/>
            <a:chExt cx="3830457" cy="259084"/>
          </a:xfrm>
        </p:grpSpPr>
        <p:sp>
          <p:nvSpPr>
            <p:cNvPr id="187" name="Google Shape;187;p4"/>
            <p:cNvSpPr/>
            <p:nvPr/>
          </p:nvSpPr>
          <p:spPr>
            <a:xfrm>
              <a:off x="0" y="0"/>
              <a:ext cx="3830457" cy="220984"/>
            </a:xfrm>
            <a:custGeom>
              <a:rect b="b" l="l" r="r" t="t"/>
              <a:pathLst>
                <a:path extrusionOk="0" h="220984" w="3830457">
                  <a:moveTo>
                    <a:pt x="203200" y="0"/>
                  </a:moveTo>
                  <a:lnTo>
                    <a:pt x="3830457" y="0"/>
                  </a:lnTo>
                  <a:lnTo>
                    <a:pt x="3627257" y="220984"/>
                  </a:lnTo>
                  <a:lnTo>
                    <a:pt x="0" y="220984"/>
                  </a:lnTo>
                  <a:lnTo>
                    <a:pt x="203200"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8" name="Google Shape;188;p4"/>
            <p:cNvSpPr txBox="1"/>
            <p:nvPr/>
          </p:nvSpPr>
          <p:spPr>
            <a:xfrm>
              <a:off x="101600" y="-38100"/>
              <a:ext cx="3627256" cy="25908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89" name="Google Shape;189;p4"/>
          <p:cNvSpPr txBox="1"/>
          <p:nvPr/>
        </p:nvSpPr>
        <p:spPr>
          <a:xfrm>
            <a:off x="1606021" y="1717882"/>
            <a:ext cx="4602079" cy="629403"/>
          </a:xfrm>
          <a:prstGeom prst="rect">
            <a:avLst/>
          </a:prstGeom>
          <a:noFill/>
          <a:ln>
            <a:noFill/>
          </a:ln>
        </p:spPr>
        <p:txBody>
          <a:bodyPr anchorCtr="0" anchor="t" bIns="0" lIns="0" spcFirstLastPara="1" rIns="0" wrap="square" tIns="0">
            <a:spAutoFit/>
          </a:bodyPr>
          <a:lstStyle/>
          <a:p>
            <a:pPr indent="0" lvl="0" marL="0" marR="0" rtl="0" algn="l">
              <a:lnSpc>
                <a:spcPct val="161687"/>
              </a:lnSpc>
              <a:spcBef>
                <a:spcPts val="0"/>
              </a:spcBef>
              <a:spcAft>
                <a:spcPts val="0"/>
              </a:spcAft>
              <a:buClr>
                <a:srgbClr val="000000"/>
              </a:buClr>
              <a:buSzPts val="3200"/>
              <a:buFont typeface="Arial"/>
              <a:buNone/>
            </a:pPr>
            <a:r>
              <a:rPr b="1" i="0" lang="es-ES" sz="3200" u="none" cap="none" strike="noStrike">
                <a:solidFill>
                  <a:srgbClr val="0F243E"/>
                </a:solidFill>
                <a:latin typeface="Poppins"/>
                <a:ea typeface="Poppins"/>
                <a:cs typeface="Poppins"/>
                <a:sym typeface="Poppins"/>
              </a:rPr>
              <a:t>Análisis Univariado</a:t>
            </a:r>
            <a:endParaRPr b="0" i="0" sz="1400" u="none" cap="none" strike="noStrike">
              <a:solidFill>
                <a:srgbClr val="000000"/>
              </a:solidFill>
              <a:latin typeface="Arial"/>
              <a:ea typeface="Arial"/>
              <a:cs typeface="Arial"/>
              <a:sym typeface="Arial"/>
            </a:endParaRPr>
          </a:p>
        </p:txBody>
      </p:sp>
      <p:pic>
        <p:nvPicPr>
          <p:cNvPr id="190" name="Google Shape;190;p4"/>
          <p:cNvPicPr preferRelativeResize="0"/>
          <p:nvPr/>
        </p:nvPicPr>
        <p:blipFill rotWithShape="1">
          <a:blip r:embed="rId4">
            <a:alphaModFix/>
          </a:blip>
          <a:srcRect b="0" l="0" r="0" t="0"/>
          <a:stretch/>
        </p:blipFill>
        <p:spPr>
          <a:xfrm>
            <a:off x="1325146" y="2397875"/>
            <a:ext cx="9420225" cy="3771900"/>
          </a:xfrm>
          <a:prstGeom prst="rect">
            <a:avLst/>
          </a:prstGeom>
          <a:noFill/>
          <a:ln>
            <a:noFill/>
          </a:ln>
        </p:spPr>
      </p:pic>
      <p:pic>
        <p:nvPicPr>
          <p:cNvPr id="191" name="Google Shape;191;p4"/>
          <p:cNvPicPr preferRelativeResize="0"/>
          <p:nvPr/>
        </p:nvPicPr>
        <p:blipFill rotWithShape="1">
          <a:blip r:embed="rId5">
            <a:alphaModFix/>
          </a:blip>
          <a:srcRect b="0" l="0" r="0" t="0"/>
          <a:stretch/>
        </p:blipFill>
        <p:spPr>
          <a:xfrm>
            <a:off x="1245670" y="6060462"/>
            <a:ext cx="10179547" cy="3771900"/>
          </a:xfrm>
          <a:prstGeom prst="rect">
            <a:avLst/>
          </a:prstGeom>
          <a:noFill/>
          <a:ln>
            <a:noFill/>
          </a:ln>
        </p:spPr>
      </p:pic>
      <p:sp>
        <p:nvSpPr>
          <p:cNvPr id="192" name="Google Shape;192;p4"/>
          <p:cNvSpPr txBox="1"/>
          <p:nvPr/>
        </p:nvSpPr>
        <p:spPr>
          <a:xfrm>
            <a:off x="11740625" y="1861451"/>
            <a:ext cx="6191400" cy="8121900"/>
          </a:xfrm>
          <a:prstGeom prst="rect">
            <a:avLst/>
          </a:prstGeom>
          <a:noFill/>
          <a:ln>
            <a:noFill/>
          </a:ln>
        </p:spPr>
        <p:txBody>
          <a:bodyPr anchorCtr="0" anchor="t" bIns="0" lIns="0" spcFirstLastPara="1" rIns="0" wrap="square" tIns="0">
            <a:spAutoFit/>
          </a:bodyPr>
          <a:lstStyle/>
          <a:p>
            <a:pPr indent="-514350" lvl="0" marL="514350" marR="0" rtl="0" algn="l">
              <a:lnSpc>
                <a:spcPct val="127464"/>
              </a:lnSpc>
              <a:spcBef>
                <a:spcPts val="0"/>
              </a:spcBef>
              <a:spcAft>
                <a:spcPts val="0"/>
              </a:spcAft>
              <a:buClr>
                <a:srgbClr val="000000"/>
              </a:buClr>
              <a:buSzPts val="2800"/>
              <a:buFont typeface="Calibri"/>
              <a:buAutoNum type="arabicPeriod"/>
            </a:pPr>
            <a:r>
              <a:rPr b="0" i="0" lang="es-ES" sz="2800" u="none" cap="none" strike="noStrike">
                <a:solidFill>
                  <a:srgbClr val="000000"/>
                </a:solidFill>
                <a:latin typeface="Poppins"/>
                <a:ea typeface="Poppins"/>
                <a:cs typeface="Poppins"/>
                <a:sym typeface="Poppins"/>
              </a:rPr>
              <a:t>Pack:</a:t>
            </a:r>
            <a:endParaRPr b="0" i="0" sz="1400" u="none" cap="none" strike="noStrike">
              <a:solidFill>
                <a:srgbClr val="000000"/>
              </a:solidFill>
              <a:latin typeface="Arial"/>
              <a:ea typeface="Arial"/>
              <a:cs typeface="Arial"/>
              <a:sym typeface="Arial"/>
            </a:endParaRPr>
          </a:p>
          <a:p>
            <a:pPr indent="-514350" lvl="1" marL="971550" marR="0" rtl="0" algn="l">
              <a:lnSpc>
                <a:spcPct val="127464"/>
              </a:lnSpc>
              <a:spcBef>
                <a:spcPts val="0"/>
              </a:spcBef>
              <a:spcAft>
                <a:spcPts val="0"/>
              </a:spcAft>
              <a:buClr>
                <a:srgbClr val="000000"/>
              </a:buClr>
              <a:buSzPts val="2800"/>
              <a:buFont typeface="Arial"/>
              <a:buChar char="•"/>
            </a:pPr>
            <a:r>
              <a:rPr b="0" i="0" lang="es-ES" sz="2800" u="none" cap="none" strike="noStrike">
                <a:solidFill>
                  <a:srgbClr val="000000"/>
                </a:solidFill>
                <a:latin typeface="Poppins"/>
                <a:ea typeface="Poppins"/>
                <a:cs typeface="Poppins"/>
                <a:sym typeface="Poppins"/>
              </a:rPr>
              <a:t>Distribución asimétrica positiva</a:t>
            </a:r>
            <a:endParaRPr b="0" i="0" sz="1400" u="none" cap="none" strike="noStrike">
              <a:solidFill>
                <a:srgbClr val="000000"/>
              </a:solidFill>
              <a:latin typeface="Arial"/>
              <a:ea typeface="Arial"/>
              <a:cs typeface="Arial"/>
              <a:sym typeface="Arial"/>
            </a:endParaRPr>
          </a:p>
          <a:p>
            <a:pPr indent="-514350" lvl="1" marL="971550" marR="0" rtl="0" algn="l">
              <a:lnSpc>
                <a:spcPct val="127464"/>
              </a:lnSpc>
              <a:spcBef>
                <a:spcPts val="0"/>
              </a:spcBef>
              <a:spcAft>
                <a:spcPts val="0"/>
              </a:spcAft>
              <a:buClr>
                <a:srgbClr val="000000"/>
              </a:buClr>
              <a:buSzPts val="2800"/>
              <a:buFont typeface="Arial"/>
              <a:buChar char="•"/>
            </a:pPr>
            <a:r>
              <a:rPr b="0" i="0" lang="es-ES" sz="2800" u="none" cap="none" strike="noStrike">
                <a:solidFill>
                  <a:srgbClr val="000000"/>
                </a:solidFill>
                <a:latin typeface="Poppins"/>
                <a:ea typeface="Poppins"/>
                <a:cs typeface="Poppins"/>
                <a:sym typeface="Poppins"/>
              </a:rPr>
              <a:t>Concentración en valores pequeños (6-12 unidades)</a:t>
            </a:r>
            <a:endParaRPr b="0" i="0" sz="1400" u="none" cap="none" strike="noStrike">
              <a:solidFill>
                <a:srgbClr val="000000"/>
              </a:solidFill>
              <a:latin typeface="Arial"/>
              <a:ea typeface="Arial"/>
              <a:cs typeface="Arial"/>
              <a:sym typeface="Arial"/>
            </a:endParaRPr>
          </a:p>
          <a:p>
            <a:pPr indent="-514350" lvl="1" marL="971550" marR="0" rtl="0" algn="l">
              <a:lnSpc>
                <a:spcPct val="127464"/>
              </a:lnSpc>
              <a:spcBef>
                <a:spcPts val="0"/>
              </a:spcBef>
              <a:spcAft>
                <a:spcPts val="0"/>
              </a:spcAft>
              <a:buClr>
                <a:srgbClr val="000000"/>
              </a:buClr>
              <a:buSzPts val="2800"/>
              <a:buFont typeface="Arial"/>
              <a:buChar char="•"/>
            </a:pPr>
            <a:r>
              <a:rPr b="0" i="0" lang="es-ES" sz="2800" u="none" cap="none" strike="noStrike">
                <a:solidFill>
                  <a:srgbClr val="000000"/>
                </a:solidFill>
                <a:latin typeface="Poppins"/>
                <a:ea typeface="Poppins"/>
                <a:cs typeface="Poppins"/>
                <a:sym typeface="Poppins"/>
              </a:rPr>
              <a:t>Outliers hasta 60 unidades</a:t>
            </a:r>
            <a:endParaRPr b="0" i="0" sz="1400" u="none" cap="none" strike="noStrike">
              <a:solidFill>
                <a:srgbClr val="000000"/>
              </a:solidFill>
              <a:latin typeface="Arial"/>
              <a:ea typeface="Arial"/>
              <a:cs typeface="Arial"/>
              <a:sym typeface="Arial"/>
            </a:endParaRPr>
          </a:p>
          <a:p>
            <a:pPr indent="-514350" lvl="0" marL="514350" marR="0" rtl="0" algn="l">
              <a:lnSpc>
                <a:spcPct val="127464"/>
              </a:lnSpc>
              <a:spcBef>
                <a:spcPts val="0"/>
              </a:spcBef>
              <a:spcAft>
                <a:spcPts val="0"/>
              </a:spcAft>
              <a:buClr>
                <a:srgbClr val="000000"/>
              </a:buClr>
              <a:buSzPts val="2800"/>
              <a:buFont typeface="Calibri"/>
              <a:buAutoNum type="arabicPeriod"/>
            </a:pPr>
            <a:r>
              <a:rPr b="0" i="0" lang="es-ES" sz="2800" u="none" cap="none" strike="noStrike">
                <a:solidFill>
                  <a:srgbClr val="000000"/>
                </a:solidFill>
                <a:latin typeface="Poppins"/>
                <a:ea typeface="Poppins"/>
                <a:cs typeface="Poppins"/>
                <a:sym typeface="Poppins"/>
              </a:rPr>
              <a:t>Bottle Volume:</a:t>
            </a:r>
            <a:endParaRPr b="0" i="0" sz="1400" u="none" cap="none" strike="noStrike">
              <a:solidFill>
                <a:srgbClr val="000000"/>
              </a:solidFill>
              <a:latin typeface="Arial"/>
              <a:ea typeface="Arial"/>
              <a:cs typeface="Arial"/>
              <a:sym typeface="Arial"/>
            </a:endParaRPr>
          </a:p>
          <a:p>
            <a:pPr indent="-514350" lvl="1" marL="971550" marR="0" rtl="0" algn="l">
              <a:lnSpc>
                <a:spcPct val="127464"/>
              </a:lnSpc>
              <a:spcBef>
                <a:spcPts val="0"/>
              </a:spcBef>
              <a:spcAft>
                <a:spcPts val="0"/>
              </a:spcAft>
              <a:buClr>
                <a:srgbClr val="000000"/>
              </a:buClr>
              <a:buSzPts val="2800"/>
              <a:buFont typeface="Arial"/>
              <a:buChar char="•"/>
            </a:pPr>
            <a:r>
              <a:rPr b="0" i="0" lang="es-ES" sz="2800" u="none" cap="none" strike="noStrike">
                <a:solidFill>
                  <a:srgbClr val="000000"/>
                </a:solidFill>
                <a:latin typeface="Poppins"/>
                <a:ea typeface="Poppins"/>
                <a:cs typeface="Poppins"/>
                <a:sym typeface="Poppins"/>
              </a:rPr>
              <a:t>Patrones de tamaños estandarizados</a:t>
            </a:r>
            <a:endParaRPr b="0" i="0" sz="1400" u="none" cap="none" strike="noStrike">
              <a:solidFill>
                <a:srgbClr val="000000"/>
              </a:solidFill>
              <a:latin typeface="Arial"/>
              <a:ea typeface="Arial"/>
              <a:cs typeface="Arial"/>
              <a:sym typeface="Arial"/>
            </a:endParaRPr>
          </a:p>
          <a:p>
            <a:pPr indent="-514350" lvl="1" marL="971550" marR="0" rtl="0" algn="l">
              <a:lnSpc>
                <a:spcPct val="127464"/>
              </a:lnSpc>
              <a:spcBef>
                <a:spcPts val="0"/>
              </a:spcBef>
              <a:spcAft>
                <a:spcPts val="0"/>
              </a:spcAft>
              <a:buClr>
                <a:srgbClr val="000000"/>
              </a:buClr>
              <a:buSzPts val="2800"/>
              <a:buFont typeface="Arial"/>
              <a:buChar char="•"/>
            </a:pPr>
            <a:r>
              <a:rPr b="0" i="0" lang="es-ES" sz="2800" u="none" cap="none" strike="noStrike">
                <a:solidFill>
                  <a:srgbClr val="000000"/>
                </a:solidFill>
                <a:latin typeface="Poppins"/>
                <a:ea typeface="Poppins"/>
                <a:cs typeface="Poppins"/>
                <a:sym typeface="Poppins"/>
              </a:rPr>
              <a:t>Varios puntos de concentración</a:t>
            </a:r>
            <a:endParaRPr b="0" i="0" sz="1400" u="none" cap="none" strike="noStrike">
              <a:solidFill>
                <a:srgbClr val="000000"/>
              </a:solidFill>
              <a:latin typeface="Arial"/>
              <a:ea typeface="Arial"/>
              <a:cs typeface="Arial"/>
              <a:sym typeface="Arial"/>
            </a:endParaRPr>
          </a:p>
          <a:p>
            <a:pPr indent="-514350" lvl="0" marL="514350" marR="0" rtl="0" algn="l">
              <a:lnSpc>
                <a:spcPct val="127464"/>
              </a:lnSpc>
              <a:spcBef>
                <a:spcPts val="0"/>
              </a:spcBef>
              <a:spcAft>
                <a:spcPts val="0"/>
              </a:spcAft>
              <a:buClr>
                <a:srgbClr val="000000"/>
              </a:buClr>
              <a:buSzPts val="2800"/>
              <a:buFont typeface="Calibri"/>
              <a:buAutoNum type="arabicPeriod"/>
            </a:pPr>
            <a:r>
              <a:rPr b="0" i="0" lang="es-ES" sz="2800" u="none" cap="none" strike="noStrike">
                <a:solidFill>
                  <a:srgbClr val="000000"/>
                </a:solidFill>
                <a:latin typeface="Poppins"/>
                <a:ea typeface="Poppins"/>
                <a:cs typeface="Poppins"/>
                <a:sym typeface="Poppins"/>
              </a:rPr>
              <a:t>Sales y Volume:</a:t>
            </a:r>
            <a:endParaRPr b="0" i="0" sz="1400" u="none" cap="none" strike="noStrike">
              <a:solidFill>
                <a:srgbClr val="000000"/>
              </a:solidFill>
              <a:latin typeface="Arial"/>
              <a:ea typeface="Arial"/>
              <a:cs typeface="Arial"/>
              <a:sym typeface="Arial"/>
            </a:endParaRPr>
          </a:p>
          <a:p>
            <a:pPr indent="-514350" lvl="1" marL="971550" marR="0" rtl="0" algn="l">
              <a:lnSpc>
                <a:spcPct val="127464"/>
              </a:lnSpc>
              <a:spcBef>
                <a:spcPts val="0"/>
              </a:spcBef>
              <a:spcAft>
                <a:spcPts val="0"/>
              </a:spcAft>
              <a:buClr>
                <a:srgbClr val="000000"/>
              </a:buClr>
              <a:buSzPts val="2800"/>
              <a:buFont typeface="Arial"/>
              <a:buChar char="•"/>
            </a:pPr>
            <a:r>
              <a:rPr b="0" i="0" lang="es-ES" sz="2800" u="none" cap="none" strike="noStrike">
                <a:solidFill>
                  <a:srgbClr val="000000"/>
                </a:solidFill>
                <a:latin typeface="Poppins"/>
                <a:ea typeface="Poppins"/>
                <a:cs typeface="Poppins"/>
                <a:sym typeface="Poppins"/>
              </a:rPr>
              <a:t>Distribuciones sesgadas</a:t>
            </a:r>
            <a:endParaRPr b="0" i="0" sz="1400" u="none" cap="none" strike="noStrike">
              <a:solidFill>
                <a:srgbClr val="000000"/>
              </a:solidFill>
              <a:latin typeface="Arial"/>
              <a:ea typeface="Arial"/>
              <a:cs typeface="Arial"/>
              <a:sym typeface="Arial"/>
            </a:endParaRPr>
          </a:p>
          <a:p>
            <a:pPr indent="-514350" lvl="1" marL="971550" marR="0" rtl="0" algn="l">
              <a:lnSpc>
                <a:spcPct val="127464"/>
              </a:lnSpc>
              <a:spcBef>
                <a:spcPts val="0"/>
              </a:spcBef>
              <a:spcAft>
                <a:spcPts val="0"/>
              </a:spcAft>
              <a:buClr>
                <a:srgbClr val="000000"/>
              </a:buClr>
              <a:buSzPts val="2800"/>
              <a:buFont typeface="Arial"/>
              <a:buChar char="•"/>
            </a:pPr>
            <a:r>
              <a:rPr b="0" i="0" lang="es-ES" sz="2800" u="none" cap="none" strike="noStrike">
                <a:solidFill>
                  <a:srgbClr val="000000"/>
                </a:solidFill>
                <a:latin typeface="Poppins"/>
                <a:ea typeface="Poppins"/>
                <a:cs typeface="Poppins"/>
                <a:sym typeface="Poppins"/>
              </a:rPr>
              <a:t>Patrones estacionales</a:t>
            </a:r>
            <a:endParaRPr b="0" i="0" sz="1400" u="none" cap="none" strike="noStrike">
              <a:solidFill>
                <a:srgbClr val="000000"/>
              </a:solidFill>
              <a:latin typeface="Arial"/>
              <a:ea typeface="Arial"/>
              <a:cs typeface="Arial"/>
              <a:sym typeface="Arial"/>
            </a:endParaRPr>
          </a:p>
          <a:p>
            <a:pPr indent="-514350" lvl="1" marL="971550" marR="0" rtl="0" algn="l">
              <a:lnSpc>
                <a:spcPct val="127464"/>
              </a:lnSpc>
              <a:spcBef>
                <a:spcPts val="0"/>
              </a:spcBef>
              <a:spcAft>
                <a:spcPts val="0"/>
              </a:spcAft>
              <a:buClr>
                <a:srgbClr val="000000"/>
              </a:buClr>
              <a:buSzPts val="2800"/>
              <a:buFont typeface="Arial"/>
              <a:buChar char="•"/>
            </a:pPr>
            <a:r>
              <a:rPr b="0" i="0" lang="es-ES" sz="2800" u="none" cap="none" strike="noStrike">
                <a:solidFill>
                  <a:srgbClr val="000000"/>
                </a:solidFill>
                <a:latin typeface="Poppins"/>
                <a:ea typeface="Poppins"/>
                <a:cs typeface="Poppins"/>
                <a:sym typeface="Poppins"/>
              </a:rPr>
              <a:t>Alta variabilidad</a:t>
            </a:r>
            <a:endParaRPr b="0" i="0" sz="2800" u="none" cap="none" strike="noStrike">
              <a:solidFill>
                <a:srgbClr val="000000"/>
              </a:solidFill>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39"/>
          <p:cNvSpPr/>
          <p:nvPr/>
        </p:nvSpPr>
        <p:spPr>
          <a:xfrm>
            <a:off x="2986321" y="3835592"/>
            <a:ext cx="1096897" cy="1044794"/>
          </a:xfrm>
          <a:custGeom>
            <a:rect b="b" l="l" r="r" t="t"/>
            <a:pathLst>
              <a:path extrusionOk="0" h="1044794" w="1096897">
                <a:moveTo>
                  <a:pt x="0" y="0"/>
                </a:moveTo>
                <a:lnTo>
                  <a:pt x="1096897" y="0"/>
                </a:lnTo>
                <a:lnTo>
                  <a:pt x="1096897" y="1044795"/>
                </a:lnTo>
                <a:lnTo>
                  <a:pt x="0" y="104479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52" name="Google Shape;1152;p39"/>
          <p:cNvSpPr txBox="1"/>
          <p:nvPr/>
        </p:nvSpPr>
        <p:spPr>
          <a:xfrm>
            <a:off x="3493775" y="969310"/>
            <a:ext cx="11975700" cy="796372"/>
          </a:xfrm>
          <a:prstGeom prst="rect">
            <a:avLst/>
          </a:prstGeom>
          <a:noFill/>
          <a:ln>
            <a:noFill/>
          </a:ln>
        </p:spPr>
        <p:txBody>
          <a:bodyPr anchorCtr="0" anchor="t" bIns="0" lIns="0" spcFirstLastPara="1" rIns="0" wrap="square" tIns="0">
            <a:spAutoFit/>
          </a:bodyPr>
          <a:lstStyle/>
          <a:p>
            <a:pPr indent="0" lvl="0" marL="0" marR="0" rtl="0" algn="ctr">
              <a:lnSpc>
                <a:spcPct val="114977"/>
              </a:lnSpc>
              <a:spcBef>
                <a:spcPts val="0"/>
              </a:spcBef>
              <a:spcAft>
                <a:spcPts val="0"/>
              </a:spcAft>
              <a:buClr>
                <a:srgbClr val="000000"/>
              </a:buClr>
              <a:buSzPts val="4500"/>
              <a:buFont typeface="Arial"/>
              <a:buNone/>
            </a:pPr>
            <a:r>
              <a:rPr b="1" i="0" lang="es-ES" sz="4500" u="none" cap="none" strike="noStrike">
                <a:solidFill>
                  <a:srgbClr val="000000"/>
                </a:solidFill>
                <a:latin typeface="Poppins"/>
                <a:ea typeface="Poppins"/>
                <a:cs typeface="Poppins"/>
                <a:sym typeface="Poppins"/>
              </a:rPr>
              <a:t>Conclusiones</a:t>
            </a:r>
            <a:endParaRPr b="0" i="0" sz="1400" u="none" cap="none" strike="noStrike">
              <a:solidFill>
                <a:srgbClr val="000000"/>
              </a:solidFill>
              <a:latin typeface="Arial"/>
              <a:ea typeface="Arial"/>
              <a:cs typeface="Arial"/>
              <a:sym typeface="Arial"/>
            </a:endParaRPr>
          </a:p>
        </p:txBody>
      </p:sp>
      <p:sp>
        <p:nvSpPr>
          <p:cNvPr id="1153" name="Google Shape;1153;p39"/>
          <p:cNvSpPr txBox="1"/>
          <p:nvPr/>
        </p:nvSpPr>
        <p:spPr>
          <a:xfrm>
            <a:off x="1077434" y="5837498"/>
            <a:ext cx="4914600" cy="461700"/>
          </a:xfrm>
          <a:prstGeom prst="rect">
            <a:avLst/>
          </a:prstGeom>
          <a:noFill/>
          <a:ln>
            <a:noFill/>
          </a:ln>
        </p:spPr>
        <p:txBody>
          <a:bodyPr anchorCtr="0" anchor="t" bIns="0" lIns="0" spcFirstLastPara="1" rIns="0" wrap="square" tIns="0">
            <a:spAutoFit/>
          </a:bodyPr>
          <a:lstStyle/>
          <a:p>
            <a:pPr indent="0" lvl="0" marL="0" marR="0" rtl="0" algn="ctr">
              <a:lnSpc>
                <a:spcPct val="115005"/>
              </a:lnSpc>
              <a:spcBef>
                <a:spcPts val="0"/>
              </a:spcBef>
              <a:spcAft>
                <a:spcPts val="0"/>
              </a:spcAft>
              <a:buClr>
                <a:srgbClr val="000000"/>
              </a:buClr>
              <a:buSzPts val="2999"/>
              <a:buFont typeface="Arial"/>
              <a:buNone/>
            </a:pPr>
            <a:r>
              <a:rPr b="1" i="0" lang="es-ES" sz="2999" u="none" cap="none" strike="noStrike">
                <a:solidFill>
                  <a:srgbClr val="FFFFFF"/>
                </a:solidFill>
                <a:latin typeface="Poppins"/>
                <a:ea typeface="Poppins"/>
                <a:cs typeface="Poppins"/>
                <a:sym typeface="Poppins"/>
              </a:rPr>
              <a:t>Data-driven Decisions</a:t>
            </a:r>
            <a:endParaRPr b="0" i="0" sz="1400" u="none" cap="none" strike="noStrike">
              <a:solidFill>
                <a:srgbClr val="000000"/>
              </a:solidFill>
              <a:latin typeface="Arial"/>
              <a:ea typeface="Arial"/>
              <a:cs typeface="Arial"/>
              <a:sym typeface="Arial"/>
            </a:endParaRPr>
          </a:p>
        </p:txBody>
      </p:sp>
      <p:sp>
        <p:nvSpPr>
          <p:cNvPr id="1154" name="Google Shape;1154;p39"/>
          <p:cNvSpPr txBox="1"/>
          <p:nvPr/>
        </p:nvSpPr>
        <p:spPr>
          <a:xfrm>
            <a:off x="13292672" y="5837498"/>
            <a:ext cx="2913000" cy="461700"/>
          </a:xfrm>
          <a:prstGeom prst="rect">
            <a:avLst/>
          </a:prstGeom>
          <a:noFill/>
          <a:ln>
            <a:noFill/>
          </a:ln>
        </p:spPr>
        <p:txBody>
          <a:bodyPr anchorCtr="0" anchor="t" bIns="0" lIns="0" spcFirstLastPara="1" rIns="0" wrap="square" tIns="0">
            <a:spAutoFit/>
          </a:bodyPr>
          <a:lstStyle/>
          <a:p>
            <a:pPr indent="0" lvl="0" marL="0" marR="0" rtl="0" algn="ctr">
              <a:lnSpc>
                <a:spcPct val="115005"/>
              </a:lnSpc>
              <a:spcBef>
                <a:spcPts val="0"/>
              </a:spcBef>
              <a:spcAft>
                <a:spcPts val="0"/>
              </a:spcAft>
              <a:buClr>
                <a:srgbClr val="000000"/>
              </a:buClr>
              <a:buSzPts val="2999"/>
              <a:buFont typeface="Arial"/>
              <a:buNone/>
            </a:pPr>
            <a:r>
              <a:rPr b="1" i="0" lang="es-ES" sz="2999" u="none" cap="none" strike="noStrike">
                <a:solidFill>
                  <a:srgbClr val="FFFFFF"/>
                </a:solidFill>
                <a:latin typeface="Poppins"/>
                <a:ea typeface="Poppins"/>
                <a:cs typeface="Poppins"/>
                <a:sym typeface="Poppins"/>
              </a:rPr>
              <a:t>Visualization</a:t>
            </a:r>
            <a:endParaRPr b="0" i="0" sz="1400" u="none" cap="none" strike="noStrike">
              <a:solidFill>
                <a:srgbClr val="000000"/>
              </a:solidFill>
              <a:latin typeface="Arial"/>
              <a:ea typeface="Arial"/>
              <a:cs typeface="Arial"/>
              <a:sym typeface="Arial"/>
            </a:endParaRPr>
          </a:p>
        </p:txBody>
      </p:sp>
      <p:grpSp>
        <p:nvGrpSpPr>
          <p:cNvPr id="1155" name="Google Shape;1155;p39"/>
          <p:cNvGrpSpPr/>
          <p:nvPr/>
        </p:nvGrpSpPr>
        <p:grpSpPr>
          <a:xfrm rot="3614490">
            <a:off x="15642094" y="3305434"/>
            <a:ext cx="6062035" cy="513763"/>
            <a:chOff x="0" y="-38100"/>
            <a:chExt cx="3139792" cy="266100"/>
          </a:xfrm>
        </p:grpSpPr>
        <p:sp>
          <p:nvSpPr>
            <p:cNvPr id="1156" name="Google Shape;1156;p39"/>
            <p:cNvSpPr/>
            <p:nvPr/>
          </p:nvSpPr>
          <p:spPr>
            <a:xfrm>
              <a:off x="0" y="0"/>
              <a:ext cx="3139792" cy="227858"/>
            </a:xfrm>
            <a:custGeom>
              <a:rect b="b" l="l" r="r" t="t"/>
              <a:pathLst>
                <a:path extrusionOk="0" h="227858" w="3139792">
                  <a:moveTo>
                    <a:pt x="2936592" y="0"/>
                  </a:moveTo>
                  <a:lnTo>
                    <a:pt x="0" y="0"/>
                  </a:lnTo>
                  <a:lnTo>
                    <a:pt x="203200" y="227858"/>
                  </a:lnTo>
                  <a:lnTo>
                    <a:pt x="3139792" y="227858"/>
                  </a:lnTo>
                  <a:lnTo>
                    <a:pt x="2936592"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57" name="Google Shape;1157;p39"/>
            <p:cNvSpPr txBox="1"/>
            <p:nvPr/>
          </p:nvSpPr>
          <p:spPr>
            <a:xfrm>
              <a:off x="101600" y="-38100"/>
              <a:ext cx="2936700" cy="2661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158" name="Google Shape;1158;p39"/>
          <p:cNvGrpSpPr/>
          <p:nvPr/>
        </p:nvGrpSpPr>
        <p:grpSpPr>
          <a:xfrm rot="-1795516">
            <a:off x="17264789" y="-2296447"/>
            <a:ext cx="3826012" cy="3918741"/>
            <a:chOff x="0" y="-38100"/>
            <a:chExt cx="830765" cy="850900"/>
          </a:xfrm>
        </p:grpSpPr>
        <p:sp>
          <p:nvSpPr>
            <p:cNvPr id="1159" name="Google Shape;1159;p39"/>
            <p:cNvSpPr/>
            <p:nvPr/>
          </p:nvSpPr>
          <p:spPr>
            <a:xfrm>
              <a:off x="0" y="0"/>
              <a:ext cx="830765" cy="812800"/>
            </a:xfrm>
            <a:custGeom>
              <a:rect b="b" l="l" r="r" t="t"/>
              <a:pathLst>
                <a:path extrusionOk="0" h="812800" w="830765">
                  <a:moveTo>
                    <a:pt x="0" y="0"/>
                  </a:moveTo>
                  <a:lnTo>
                    <a:pt x="830765" y="0"/>
                  </a:lnTo>
                  <a:lnTo>
                    <a:pt x="830765" y="812800"/>
                  </a:lnTo>
                  <a:lnTo>
                    <a:pt x="0" y="81280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60" name="Google Shape;1160;p39"/>
            <p:cNvSpPr txBox="1"/>
            <p:nvPr/>
          </p:nvSpPr>
          <p:spPr>
            <a:xfrm>
              <a:off x="0" y="-38100"/>
              <a:ext cx="830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161" name="Google Shape;1161;p39"/>
          <p:cNvGrpSpPr/>
          <p:nvPr/>
        </p:nvGrpSpPr>
        <p:grpSpPr>
          <a:xfrm rot="3614490">
            <a:off x="14299053" y="1425186"/>
            <a:ext cx="7586132" cy="513763"/>
            <a:chOff x="0" y="-38100"/>
            <a:chExt cx="3929188" cy="266100"/>
          </a:xfrm>
        </p:grpSpPr>
        <p:sp>
          <p:nvSpPr>
            <p:cNvPr id="1162" name="Google Shape;1162;p39"/>
            <p:cNvSpPr/>
            <p:nvPr/>
          </p:nvSpPr>
          <p:spPr>
            <a:xfrm>
              <a:off x="0" y="0"/>
              <a:ext cx="3929188" cy="227858"/>
            </a:xfrm>
            <a:custGeom>
              <a:rect b="b" l="l" r="r" t="t"/>
              <a:pathLst>
                <a:path extrusionOk="0" h="227858" w="3929188">
                  <a:moveTo>
                    <a:pt x="3725988" y="0"/>
                  </a:moveTo>
                  <a:lnTo>
                    <a:pt x="0" y="0"/>
                  </a:lnTo>
                  <a:lnTo>
                    <a:pt x="203200" y="227858"/>
                  </a:lnTo>
                  <a:lnTo>
                    <a:pt x="3929188" y="227858"/>
                  </a:lnTo>
                  <a:lnTo>
                    <a:pt x="3725988"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63" name="Google Shape;1163;p39"/>
            <p:cNvSpPr txBox="1"/>
            <p:nvPr/>
          </p:nvSpPr>
          <p:spPr>
            <a:xfrm>
              <a:off x="101600" y="-38100"/>
              <a:ext cx="3726000" cy="2661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164" name="Google Shape;1164;p39"/>
          <p:cNvGrpSpPr/>
          <p:nvPr/>
        </p:nvGrpSpPr>
        <p:grpSpPr>
          <a:xfrm rot="-3617492">
            <a:off x="-2915547" y="-2343708"/>
            <a:ext cx="3826045" cy="3918776"/>
            <a:chOff x="0" y="-38100"/>
            <a:chExt cx="830765" cy="850900"/>
          </a:xfrm>
        </p:grpSpPr>
        <p:sp>
          <p:nvSpPr>
            <p:cNvPr id="1165" name="Google Shape;1165;p39"/>
            <p:cNvSpPr/>
            <p:nvPr/>
          </p:nvSpPr>
          <p:spPr>
            <a:xfrm>
              <a:off x="0" y="0"/>
              <a:ext cx="830765" cy="812800"/>
            </a:xfrm>
            <a:custGeom>
              <a:rect b="b" l="l" r="r" t="t"/>
              <a:pathLst>
                <a:path extrusionOk="0" h="812800" w="830765">
                  <a:moveTo>
                    <a:pt x="0" y="0"/>
                  </a:moveTo>
                  <a:lnTo>
                    <a:pt x="830765" y="0"/>
                  </a:lnTo>
                  <a:lnTo>
                    <a:pt x="830765" y="812800"/>
                  </a:lnTo>
                  <a:lnTo>
                    <a:pt x="0" y="81280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66" name="Google Shape;1166;p39"/>
            <p:cNvSpPr txBox="1"/>
            <p:nvPr/>
          </p:nvSpPr>
          <p:spPr>
            <a:xfrm>
              <a:off x="0" y="-38100"/>
              <a:ext cx="830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167" name="Google Shape;1167;p39"/>
          <p:cNvGrpSpPr/>
          <p:nvPr/>
        </p:nvGrpSpPr>
        <p:grpSpPr>
          <a:xfrm rot="7182724">
            <a:off x="-2426255" y="2756406"/>
            <a:ext cx="4800106" cy="527665"/>
            <a:chOff x="0" y="-38100"/>
            <a:chExt cx="2357911" cy="259200"/>
          </a:xfrm>
        </p:grpSpPr>
        <p:sp>
          <p:nvSpPr>
            <p:cNvPr id="1168" name="Google Shape;1168;p39"/>
            <p:cNvSpPr/>
            <p:nvPr/>
          </p:nvSpPr>
          <p:spPr>
            <a:xfrm>
              <a:off x="0" y="0"/>
              <a:ext cx="2357911" cy="220984"/>
            </a:xfrm>
            <a:custGeom>
              <a:rect b="b" l="l" r="r" t="t"/>
              <a:pathLst>
                <a:path extrusionOk="0" h="220984" w="2357911">
                  <a:moveTo>
                    <a:pt x="203200" y="0"/>
                  </a:moveTo>
                  <a:lnTo>
                    <a:pt x="2357911" y="0"/>
                  </a:lnTo>
                  <a:lnTo>
                    <a:pt x="2154711" y="220984"/>
                  </a:lnTo>
                  <a:lnTo>
                    <a:pt x="0" y="220984"/>
                  </a:lnTo>
                  <a:lnTo>
                    <a:pt x="203200"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69" name="Google Shape;1169;p39"/>
            <p:cNvSpPr txBox="1"/>
            <p:nvPr/>
          </p:nvSpPr>
          <p:spPr>
            <a:xfrm>
              <a:off x="101600" y="-38100"/>
              <a:ext cx="2154600" cy="2592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170" name="Google Shape;1170;p39"/>
          <p:cNvGrpSpPr/>
          <p:nvPr/>
        </p:nvGrpSpPr>
        <p:grpSpPr>
          <a:xfrm rot="7182654">
            <a:off x="-3458253" y="1398054"/>
            <a:ext cx="7451099" cy="504202"/>
            <a:chOff x="0" y="-38100"/>
            <a:chExt cx="3830457" cy="259200"/>
          </a:xfrm>
        </p:grpSpPr>
        <p:sp>
          <p:nvSpPr>
            <p:cNvPr id="1171" name="Google Shape;1171;p39"/>
            <p:cNvSpPr/>
            <p:nvPr/>
          </p:nvSpPr>
          <p:spPr>
            <a:xfrm>
              <a:off x="0" y="0"/>
              <a:ext cx="3830457" cy="220984"/>
            </a:xfrm>
            <a:custGeom>
              <a:rect b="b" l="l" r="r" t="t"/>
              <a:pathLst>
                <a:path extrusionOk="0" h="220984" w="3830457">
                  <a:moveTo>
                    <a:pt x="203200" y="0"/>
                  </a:moveTo>
                  <a:lnTo>
                    <a:pt x="3830457" y="0"/>
                  </a:lnTo>
                  <a:lnTo>
                    <a:pt x="3627257" y="220984"/>
                  </a:lnTo>
                  <a:lnTo>
                    <a:pt x="0" y="220984"/>
                  </a:lnTo>
                  <a:lnTo>
                    <a:pt x="203200"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72" name="Google Shape;1172;p39"/>
            <p:cNvSpPr txBox="1"/>
            <p:nvPr/>
          </p:nvSpPr>
          <p:spPr>
            <a:xfrm>
              <a:off x="101600" y="-38100"/>
              <a:ext cx="3627300" cy="2592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173" name="Google Shape;1173;p39"/>
          <p:cNvSpPr txBox="1"/>
          <p:nvPr/>
        </p:nvSpPr>
        <p:spPr>
          <a:xfrm>
            <a:off x="2399139" y="2176761"/>
            <a:ext cx="13773106" cy="7140929"/>
          </a:xfrm>
          <a:prstGeom prst="rect">
            <a:avLst/>
          </a:prstGeom>
          <a:noFill/>
          <a:ln>
            <a:noFill/>
          </a:ln>
        </p:spPr>
        <p:txBody>
          <a:bodyPr anchorCtr="0" anchor="t" bIns="45700" lIns="91425" spcFirstLastPara="1" rIns="91425" wrap="square" tIns="45700">
            <a:spAutoFit/>
          </a:bodyPr>
          <a:lstStyle/>
          <a:p>
            <a:pPr indent="-457200" lvl="0" marL="457200" marR="0" rtl="0" algn="just">
              <a:lnSpc>
                <a:spcPct val="150000"/>
              </a:lnSpc>
              <a:spcBef>
                <a:spcPts val="0"/>
              </a:spcBef>
              <a:spcAft>
                <a:spcPts val="0"/>
              </a:spcAft>
              <a:buClr>
                <a:srgbClr val="000000"/>
              </a:buClr>
              <a:buSzPts val="2800"/>
              <a:buFont typeface="Arial"/>
              <a:buAutoNum type="arabicPeriod"/>
            </a:pPr>
            <a:r>
              <a:rPr b="1" i="0" lang="es-ES" sz="2800" u="none" cap="none" strike="noStrike">
                <a:solidFill>
                  <a:srgbClr val="000000"/>
                </a:solidFill>
                <a:latin typeface="Poppins"/>
                <a:ea typeface="Poppins"/>
                <a:cs typeface="Poppins"/>
                <a:sym typeface="Poppins"/>
              </a:rPr>
              <a:t>Desempeño General del Modelo:</a:t>
            </a:r>
            <a:endParaRPr/>
          </a:p>
          <a:p>
            <a:pPr indent="-342900" lvl="5" marL="342900" marR="0" rtl="0" algn="just">
              <a:lnSpc>
                <a:spcPct val="150000"/>
              </a:lnSpc>
              <a:spcBef>
                <a:spcPts val="0"/>
              </a:spcBef>
              <a:spcAft>
                <a:spcPts val="0"/>
              </a:spcAft>
              <a:buClr>
                <a:srgbClr val="000000"/>
              </a:buClr>
              <a:buSzPts val="2800"/>
              <a:buFont typeface="Arial"/>
              <a:buChar char="•"/>
            </a:pPr>
            <a:r>
              <a:rPr b="0" i="0" lang="es-ES" sz="2800" u="none" cap="none" strike="noStrike">
                <a:solidFill>
                  <a:srgbClr val="000000"/>
                </a:solidFill>
                <a:latin typeface="Poppins"/>
                <a:ea typeface="Poppins"/>
                <a:cs typeface="Poppins"/>
                <a:sym typeface="Poppins"/>
              </a:rPr>
              <a:t>El modelo muestra un buen desempeño general, con MAPE (Error Porcentual Medio Absoluto) por debajo del 10% para todos los condados.</a:t>
            </a:r>
            <a:endParaRPr/>
          </a:p>
          <a:p>
            <a:pPr indent="-342900" lvl="5" marL="342900" marR="0" rtl="0" algn="just">
              <a:lnSpc>
                <a:spcPct val="150000"/>
              </a:lnSpc>
              <a:spcBef>
                <a:spcPts val="0"/>
              </a:spcBef>
              <a:spcAft>
                <a:spcPts val="0"/>
              </a:spcAft>
              <a:buClr>
                <a:srgbClr val="000000"/>
              </a:buClr>
              <a:buSzPts val="2800"/>
              <a:buFont typeface="Arial"/>
              <a:buChar char="•"/>
            </a:pPr>
            <a:r>
              <a:rPr b="0" i="0" lang="es-ES" sz="2800" u="none" cap="none" strike="noStrike">
                <a:solidFill>
                  <a:srgbClr val="000000"/>
                </a:solidFill>
                <a:latin typeface="Poppins"/>
                <a:ea typeface="Poppins"/>
                <a:cs typeface="Poppins"/>
                <a:sym typeface="Poppins"/>
              </a:rPr>
              <a:t>Los parámetros SARIMA óptimos son similares para todos los condados: (2,1,0)x(0/1,1,0,12), lo que sugiere un patrón estacional consistente</a:t>
            </a:r>
            <a:endParaRPr/>
          </a:p>
          <a:p>
            <a:pPr indent="0" lvl="0" marL="0" marR="0" rtl="0" algn="just">
              <a:lnSpc>
                <a:spcPct val="150000"/>
              </a:lnSpc>
              <a:spcBef>
                <a:spcPts val="0"/>
              </a:spcBef>
              <a:spcAft>
                <a:spcPts val="0"/>
              </a:spcAft>
              <a:buNone/>
            </a:pPr>
            <a:r>
              <a:t/>
            </a:r>
            <a:endParaRPr b="0" i="0" sz="2800" u="none" cap="none" strike="noStrike">
              <a:solidFill>
                <a:srgbClr val="000000"/>
              </a:solidFill>
              <a:latin typeface="Poppins"/>
              <a:ea typeface="Poppins"/>
              <a:cs typeface="Poppins"/>
              <a:sym typeface="Poppins"/>
            </a:endParaRPr>
          </a:p>
          <a:p>
            <a:pPr indent="-514350" lvl="0" marL="514350" marR="0" rtl="0" algn="just">
              <a:lnSpc>
                <a:spcPct val="150000"/>
              </a:lnSpc>
              <a:spcBef>
                <a:spcPts val="0"/>
              </a:spcBef>
              <a:spcAft>
                <a:spcPts val="0"/>
              </a:spcAft>
              <a:buClr>
                <a:srgbClr val="000000"/>
              </a:buClr>
              <a:buSzPts val="2800"/>
              <a:buFont typeface="Arial"/>
              <a:buAutoNum type="arabicPeriod"/>
            </a:pPr>
            <a:r>
              <a:rPr b="1" i="0" lang="es-ES" sz="2800" u="none" cap="none" strike="noStrike">
                <a:solidFill>
                  <a:srgbClr val="000000"/>
                </a:solidFill>
                <a:latin typeface="Poppins"/>
                <a:ea typeface="Poppins"/>
                <a:cs typeface="Poppins"/>
                <a:sym typeface="Poppins"/>
              </a:rPr>
              <a:t>Fortalezas del Modelo:</a:t>
            </a:r>
            <a:endParaRPr/>
          </a:p>
          <a:p>
            <a:pPr indent="-342900" lvl="6" marL="342900" marR="0" rtl="0" algn="just">
              <a:lnSpc>
                <a:spcPct val="150000"/>
              </a:lnSpc>
              <a:spcBef>
                <a:spcPts val="0"/>
              </a:spcBef>
              <a:spcAft>
                <a:spcPts val="0"/>
              </a:spcAft>
              <a:buClr>
                <a:srgbClr val="000000"/>
              </a:buClr>
              <a:buSzPts val="2800"/>
              <a:buFont typeface="Arial"/>
              <a:buChar char="•"/>
            </a:pPr>
            <a:r>
              <a:rPr b="0" i="0" lang="es-ES" sz="2800" u="none" cap="none" strike="noStrike">
                <a:solidFill>
                  <a:srgbClr val="000000"/>
                </a:solidFill>
                <a:latin typeface="Poppins"/>
                <a:ea typeface="Poppins"/>
                <a:cs typeface="Poppins"/>
                <a:sym typeface="Poppins"/>
              </a:rPr>
              <a:t>Consistente en todos los condados</a:t>
            </a:r>
            <a:endParaRPr/>
          </a:p>
          <a:p>
            <a:pPr indent="-342900" lvl="6" marL="342900" marR="0" rtl="0" algn="just">
              <a:lnSpc>
                <a:spcPct val="150000"/>
              </a:lnSpc>
              <a:spcBef>
                <a:spcPts val="0"/>
              </a:spcBef>
              <a:spcAft>
                <a:spcPts val="0"/>
              </a:spcAft>
              <a:buClr>
                <a:srgbClr val="000000"/>
              </a:buClr>
              <a:buSzPts val="2800"/>
              <a:buFont typeface="Arial"/>
              <a:buChar char="•"/>
            </a:pPr>
            <a:r>
              <a:rPr b="0" i="0" lang="es-ES" sz="2800" u="none" cap="none" strike="noStrike">
                <a:solidFill>
                  <a:srgbClr val="000000"/>
                </a:solidFill>
                <a:latin typeface="Poppins"/>
                <a:ea typeface="Poppins"/>
                <a:cs typeface="Poppins"/>
                <a:sym typeface="Poppins"/>
              </a:rPr>
              <a:t>Errores generalmente bajos (&lt;10%)</a:t>
            </a:r>
            <a:endParaRPr/>
          </a:p>
          <a:p>
            <a:pPr indent="-342900" lvl="6" marL="342900" marR="0" rtl="0" algn="just">
              <a:lnSpc>
                <a:spcPct val="150000"/>
              </a:lnSpc>
              <a:spcBef>
                <a:spcPts val="0"/>
              </a:spcBef>
              <a:spcAft>
                <a:spcPts val="0"/>
              </a:spcAft>
              <a:buClr>
                <a:srgbClr val="000000"/>
              </a:buClr>
              <a:buSzPts val="2800"/>
              <a:buFont typeface="Arial"/>
              <a:buChar char="•"/>
            </a:pPr>
            <a:r>
              <a:rPr b="0" i="0" lang="es-ES" sz="2800" u="none" cap="none" strike="noStrike">
                <a:solidFill>
                  <a:srgbClr val="000000"/>
                </a:solidFill>
                <a:latin typeface="Poppins"/>
                <a:ea typeface="Poppins"/>
                <a:cs typeface="Poppins"/>
                <a:sym typeface="Poppins"/>
              </a:rPr>
              <a:t>Mejor rendimiento en pronósticos agregados</a:t>
            </a:r>
            <a:endParaRPr/>
          </a:p>
          <a:p>
            <a:pPr indent="-342900" lvl="6" marL="342900" marR="0" rtl="0" algn="just">
              <a:lnSpc>
                <a:spcPct val="150000"/>
              </a:lnSpc>
              <a:spcBef>
                <a:spcPts val="0"/>
              </a:spcBef>
              <a:spcAft>
                <a:spcPts val="0"/>
              </a:spcAft>
              <a:buClr>
                <a:srgbClr val="000000"/>
              </a:buClr>
              <a:buSzPts val="2800"/>
              <a:buFont typeface="Arial"/>
              <a:buChar char="•"/>
            </a:pPr>
            <a:r>
              <a:rPr b="0" i="0" lang="es-ES" sz="2800" u="none" cap="none" strike="noStrike">
                <a:solidFill>
                  <a:srgbClr val="000000"/>
                </a:solidFill>
                <a:latin typeface="Poppins"/>
                <a:ea typeface="Poppins"/>
                <a:cs typeface="Poppins"/>
                <a:sym typeface="Poppins"/>
              </a:rPr>
              <a:t>Captura bien la estacionalidad (componente 12 meses)</a:t>
            </a:r>
            <a:endParaRPr b="0" i="0" sz="2800" u="none" cap="none" strike="noStrike">
              <a:solidFill>
                <a:srgbClr val="000000"/>
              </a:solidFill>
              <a:latin typeface="Poppins"/>
              <a:ea typeface="Poppins"/>
              <a:cs typeface="Poppins"/>
              <a:sym typeface="Poppi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40"/>
          <p:cNvSpPr/>
          <p:nvPr/>
        </p:nvSpPr>
        <p:spPr>
          <a:xfrm>
            <a:off x="2986321" y="3835592"/>
            <a:ext cx="1096897" cy="1044794"/>
          </a:xfrm>
          <a:custGeom>
            <a:rect b="b" l="l" r="r" t="t"/>
            <a:pathLst>
              <a:path extrusionOk="0" h="1044794" w="1096897">
                <a:moveTo>
                  <a:pt x="0" y="0"/>
                </a:moveTo>
                <a:lnTo>
                  <a:pt x="1096897" y="0"/>
                </a:lnTo>
                <a:lnTo>
                  <a:pt x="1096897" y="1044795"/>
                </a:lnTo>
                <a:lnTo>
                  <a:pt x="0" y="104479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79" name="Google Shape;1179;p40"/>
          <p:cNvSpPr txBox="1"/>
          <p:nvPr/>
        </p:nvSpPr>
        <p:spPr>
          <a:xfrm>
            <a:off x="3493775" y="969310"/>
            <a:ext cx="11975700" cy="796372"/>
          </a:xfrm>
          <a:prstGeom prst="rect">
            <a:avLst/>
          </a:prstGeom>
          <a:noFill/>
          <a:ln>
            <a:noFill/>
          </a:ln>
        </p:spPr>
        <p:txBody>
          <a:bodyPr anchorCtr="0" anchor="t" bIns="0" lIns="0" spcFirstLastPara="1" rIns="0" wrap="square" tIns="0">
            <a:spAutoFit/>
          </a:bodyPr>
          <a:lstStyle/>
          <a:p>
            <a:pPr indent="0" lvl="0" marL="0" marR="0" rtl="0" algn="ctr">
              <a:lnSpc>
                <a:spcPct val="114977"/>
              </a:lnSpc>
              <a:spcBef>
                <a:spcPts val="0"/>
              </a:spcBef>
              <a:spcAft>
                <a:spcPts val="0"/>
              </a:spcAft>
              <a:buClr>
                <a:srgbClr val="000000"/>
              </a:buClr>
              <a:buSzPts val="4500"/>
              <a:buFont typeface="Arial"/>
              <a:buNone/>
            </a:pPr>
            <a:r>
              <a:rPr b="1" i="0" lang="es-ES" sz="4500" u="none" cap="none" strike="noStrike">
                <a:solidFill>
                  <a:srgbClr val="000000"/>
                </a:solidFill>
                <a:latin typeface="Poppins"/>
                <a:ea typeface="Poppins"/>
                <a:cs typeface="Poppins"/>
                <a:sym typeface="Poppins"/>
              </a:rPr>
              <a:t>Recomendaciones</a:t>
            </a:r>
            <a:endParaRPr b="0" i="0" sz="1400" u="none" cap="none" strike="noStrike">
              <a:solidFill>
                <a:srgbClr val="000000"/>
              </a:solidFill>
              <a:latin typeface="Arial"/>
              <a:ea typeface="Arial"/>
              <a:cs typeface="Arial"/>
              <a:sym typeface="Arial"/>
            </a:endParaRPr>
          </a:p>
        </p:txBody>
      </p:sp>
      <p:sp>
        <p:nvSpPr>
          <p:cNvPr id="1180" name="Google Shape;1180;p40"/>
          <p:cNvSpPr txBox="1"/>
          <p:nvPr/>
        </p:nvSpPr>
        <p:spPr>
          <a:xfrm>
            <a:off x="1077434" y="5837498"/>
            <a:ext cx="4914600" cy="461700"/>
          </a:xfrm>
          <a:prstGeom prst="rect">
            <a:avLst/>
          </a:prstGeom>
          <a:noFill/>
          <a:ln>
            <a:noFill/>
          </a:ln>
        </p:spPr>
        <p:txBody>
          <a:bodyPr anchorCtr="0" anchor="t" bIns="0" lIns="0" spcFirstLastPara="1" rIns="0" wrap="square" tIns="0">
            <a:spAutoFit/>
          </a:bodyPr>
          <a:lstStyle/>
          <a:p>
            <a:pPr indent="0" lvl="0" marL="0" marR="0" rtl="0" algn="ctr">
              <a:lnSpc>
                <a:spcPct val="115005"/>
              </a:lnSpc>
              <a:spcBef>
                <a:spcPts val="0"/>
              </a:spcBef>
              <a:spcAft>
                <a:spcPts val="0"/>
              </a:spcAft>
              <a:buClr>
                <a:srgbClr val="000000"/>
              </a:buClr>
              <a:buSzPts val="2999"/>
              <a:buFont typeface="Arial"/>
              <a:buNone/>
            </a:pPr>
            <a:r>
              <a:rPr b="1" i="0" lang="es-ES" sz="2999" u="none" cap="none" strike="noStrike">
                <a:solidFill>
                  <a:srgbClr val="FFFFFF"/>
                </a:solidFill>
                <a:latin typeface="Poppins"/>
                <a:ea typeface="Poppins"/>
                <a:cs typeface="Poppins"/>
                <a:sym typeface="Poppins"/>
              </a:rPr>
              <a:t>Data-driven Decisions</a:t>
            </a:r>
            <a:endParaRPr b="0" i="0" sz="1400" u="none" cap="none" strike="noStrike">
              <a:solidFill>
                <a:srgbClr val="000000"/>
              </a:solidFill>
              <a:latin typeface="Arial"/>
              <a:ea typeface="Arial"/>
              <a:cs typeface="Arial"/>
              <a:sym typeface="Arial"/>
            </a:endParaRPr>
          </a:p>
        </p:txBody>
      </p:sp>
      <p:sp>
        <p:nvSpPr>
          <p:cNvPr id="1181" name="Google Shape;1181;p40"/>
          <p:cNvSpPr txBox="1"/>
          <p:nvPr/>
        </p:nvSpPr>
        <p:spPr>
          <a:xfrm>
            <a:off x="13292672" y="5837498"/>
            <a:ext cx="2913000" cy="461700"/>
          </a:xfrm>
          <a:prstGeom prst="rect">
            <a:avLst/>
          </a:prstGeom>
          <a:noFill/>
          <a:ln>
            <a:noFill/>
          </a:ln>
        </p:spPr>
        <p:txBody>
          <a:bodyPr anchorCtr="0" anchor="t" bIns="0" lIns="0" spcFirstLastPara="1" rIns="0" wrap="square" tIns="0">
            <a:spAutoFit/>
          </a:bodyPr>
          <a:lstStyle/>
          <a:p>
            <a:pPr indent="0" lvl="0" marL="0" marR="0" rtl="0" algn="ctr">
              <a:lnSpc>
                <a:spcPct val="115005"/>
              </a:lnSpc>
              <a:spcBef>
                <a:spcPts val="0"/>
              </a:spcBef>
              <a:spcAft>
                <a:spcPts val="0"/>
              </a:spcAft>
              <a:buClr>
                <a:srgbClr val="000000"/>
              </a:buClr>
              <a:buSzPts val="2999"/>
              <a:buFont typeface="Arial"/>
              <a:buNone/>
            </a:pPr>
            <a:r>
              <a:rPr b="1" i="0" lang="es-ES" sz="2999" u="none" cap="none" strike="noStrike">
                <a:solidFill>
                  <a:srgbClr val="FFFFFF"/>
                </a:solidFill>
                <a:latin typeface="Poppins"/>
                <a:ea typeface="Poppins"/>
                <a:cs typeface="Poppins"/>
                <a:sym typeface="Poppins"/>
              </a:rPr>
              <a:t>Visualization</a:t>
            </a:r>
            <a:endParaRPr b="0" i="0" sz="1400" u="none" cap="none" strike="noStrike">
              <a:solidFill>
                <a:srgbClr val="000000"/>
              </a:solidFill>
              <a:latin typeface="Arial"/>
              <a:ea typeface="Arial"/>
              <a:cs typeface="Arial"/>
              <a:sym typeface="Arial"/>
            </a:endParaRPr>
          </a:p>
        </p:txBody>
      </p:sp>
      <p:grpSp>
        <p:nvGrpSpPr>
          <p:cNvPr id="1182" name="Google Shape;1182;p40"/>
          <p:cNvGrpSpPr/>
          <p:nvPr/>
        </p:nvGrpSpPr>
        <p:grpSpPr>
          <a:xfrm rot="3614490">
            <a:off x="15642094" y="3305434"/>
            <a:ext cx="6062035" cy="513763"/>
            <a:chOff x="0" y="-38100"/>
            <a:chExt cx="3139792" cy="266100"/>
          </a:xfrm>
        </p:grpSpPr>
        <p:sp>
          <p:nvSpPr>
            <p:cNvPr id="1183" name="Google Shape;1183;p40"/>
            <p:cNvSpPr/>
            <p:nvPr/>
          </p:nvSpPr>
          <p:spPr>
            <a:xfrm>
              <a:off x="0" y="0"/>
              <a:ext cx="3139792" cy="227858"/>
            </a:xfrm>
            <a:custGeom>
              <a:rect b="b" l="l" r="r" t="t"/>
              <a:pathLst>
                <a:path extrusionOk="0" h="227858" w="3139792">
                  <a:moveTo>
                    <a:pt x="2936592" y="0"/>
                  </a:moveTo>
                  <a:lnTo>
                    <a:pt x="0" y="0"/>
                  </a:lnTo>
                  <a:lnTo>
                    <a:pt x="203200" y="227858"/>
                  </a:lnTo>
                  <a:lnTo>
                    <a:pt x="3139792" y="227858"/>
                  </a:lnTo>
                  <a:lnTo>
                    <a:pt x="2936592"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84" name="Google Shape;1184;p40"/>
            <p:cNvSpPr txBox="1"/>
            <p:nvPr/>
          </p:nvSpPr>
          <p:spPr>
            <a:xfrm>
              <a:off x="101600" y="-38100"/>
              <a:ext cx="2936700" cy="2661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185" name="Google Shape;1185;p40"/>
          <p:cNvGrpSpPr/>
          <p:nvPr/>
        </p:nvGrpSpPr>
        <p:grpSpPr>
          <a:xfrm rot="-1795516">
            <a:off x="17264789" y="-2296447"/>
            <a:ext cx="3826012" cy="3918741"/>
            <a:chOff x="0" y="-38100"/>
            <a:chExt cx="830765" cy="850900"/>
          </a:xfrm>
        </p:grpSpPr>
        <p:sp>
          <p:nvSpPr>
            <p:cNvPr id="1186" name="Google Shape;1186;p40"/>
            <p:cNvSpPr/>
            <p:nvPr/>
          </p:nvSpPr>
          <p:spPr>
            <a:xfrm>
              <a:off x="0" y="0"/>
              <a:ext cx="830765" cy="812800"/>
            </a:xfrm>
            <a:custGeom>
              <a:rect b="b" l="l" r="r" t="t"/>
              <a:pathLst>
                <a:path extrusionOk="0" h="812800" w="830765">
                  <a:moveTo>
                    <a:pt x="0" y="0"/>
                  </a:moveTo>
                  <a:lnTo>
                    <a:pt x="830765" y="0"/>
                  </a:lnTo>
                  <a:lnTo>
                    <a:pt x="830765" y="812800"/>
                  </a:lnTo>
                  <a:lnTo>
                    <a:pt x="0" y="81280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87" name="Google Shape;1187;p40"/>
            <p:cNvSpPr txBox="1"/>
            <p:nvPr/>
          </p:nvSpPr>
          <p:spPr>
            <a:xfrm>
              <a:off x="0" y="-38100"/>
              <a:ext cx="830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188" name="Google Shape;1188;p40"/>
          <p:cNvGrpSpPr/>
          <p:nvPr/>
        </p:nvGrpSpPr>
        <p:grpSpPr>
          <a:xfrm rot="3614490">
            <a:off x="14299053" y="1425186"/>
            <a:ext cx="7586132" cy="513763"/>
            <a:chOff x="0" y="-38100"/>
            <a:chExt cx="3929188" cy="266100"/>
          </a:xfrm>
        </p:grpSpPr>
        <p:sp>
          <p:nvSpPr>
            <p:cNvPr id="1189" name="Google Shape;1189;p40"/>
            <p:cNvSpPr/>
            <p:nvPr/>
          </p:nvSpPr>
          <p:spPr>
            <a:xfrm>
              <a:off x="0" y="0"/>
              <a:ext cx="3929188" cy="227858"/>
            </a:xfrm>
            <a:custGeom>
              <a:rect b="b" l="l" r="r" t="t"/>
              <a:pathLst>
                <a:path extrusionOk="0" h="227858" w="3929188">
                  <a:moveTo>
                    <a:pt x="3725988" y="0"/>
                  </a:moveTo>
                  <a:lnTo>
                    <a:pt x="0" y="0"/>
                  </a:lnTo>
                  <a:lnTo>
                    <a:pt x="203200" y="227858"/>
                  </a:lnTo>
                  <a:lnTo>
                    <a:pt x="3929188" y="227858"/>
                  </a:lnTo>
                  <a:lnTo>
                    <a:pt x="3725988"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90" name="Google Shape;1190;p40"/>
            <p:cNvSpPr txBox="1"/>
            <p:nvPr/>
          </p:nvSpPr>
          <p:spPr>
            <a:xfrm>
              <a:off x="101600" y="-38100"/>
              <a:ext cx="3726000" cy="2661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191" name="Google Shape;1191;p40"/>
          <p:cNvGrpSpPr/>
          <p:nvPr/>
        </p:nvGrpSpPr>
        <p:grpSpPr>
          <a:xfrm rot="-3617492">
            <a:off x="-2915547" y="-2343708"/>
            <a:ext cx="3826045" cy="3918776"/>
            <a:chOff x="0" y="-38100"/>
            <a:chExt cx="830765" cy="850900"/>
          </a:xfrm>
        </p:grpSpPr>
        <p:sp>
          <p:nvSpPr>
            <p:cNvPr id="1192" name="Google Shape;1192;p40"/>
            <p:cNvSpPr/>
            <p:nvPr/>
          </p:nvSpPr>
          <p:spPr>
            <a:xfrm>
              <a:off x="0" y="0"/>
              <a:ext cx="830765" cy="812800"/>
            </a:xfrm>
            <a:custGeom>
              <a:rect b="b" l="l" r="r" t="t"/>
              <a:pathLst>
                <a:path extrusionOk="0" h="812800" w="830765">
                  <a:moveTo>
                    <a:pt x="0" y="0"/>
                  </a:moveTo>
                  <a:lnTo>
                    <a:pt x="830765" y="0"/>
                  </a:lnTo>
                  <a:lnTo>
                    <a:pt x="830765" y="812800"/>
                  </a:lnTo>
                  <a:lnTo>
                    <a:pt x="0" y="81280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93" name="Google Shape;1193;p40"/>
            <p:cNvSpPr txBox="1"/>
            <p:nvPr/>
          </p:nvSpPr>
          <p:spPr>
            <a:xfrm>
              <a:off x="0" y="-38100"/>
              <a:ext cx="830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194" name="Google Shape;1194;p40"/>
          <p:cNvGrpSpPr/>
          <p:nvPr/>
        </p:nvGrpSpPr>
        <p:grpSpPr>
          <a:xfrm rot="7182724">
            <a:off x="-2426255" y="2756406"/>
            <a:ext cx="4800106" cy="527665"/>
            <a:chOff x="0" y="-38100"/>
            <a:chExt cx="2357911" cy="259200"/>
          </a:xfrm>
        </p:grpSpPr>
        <p:sp>
          <p:nvSpPr>
            <p:cNvPr id="1195" name="Google Shape;1195;p40"/>
            <p:cNvSpPr/>
            <p:nvPr/>
          </p:nvSpPr>
          <p:spPr>
            <a:xfrm>
              <a:off x="0" y="0"/>
              <a:ext cx="2357911" cy="220984"/>
            </a:xfrm>
            <a:custGeom>
              <a:rect b="b" l="l" r="r" t="t"/>
              <a:pathLst>
                <a:path extrusionOk="0" h="220984" w="2357911">
                  <a:moveTo>
                    <a:pt x="203200" y="0"/>
                  </a:moveTo>
                  <a:lnTo>
                    <a:pt x="2357911" y="0"/>
                  </a:lnTo>
                  <a:lnTo>
                    <a:pt x="2154711" y="220984"/>
                  </a:lnTo>
                  <a:lnTo>
                    <a:pt x="0" y="220984"/>
                  </a:lnTo>
                  <a:lnTo>
                    <a:pt x="203200"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96" name="Google Shape;1196;p40"/>
            <p:cNvSpPr txBox="1"/>
            <p:nvPr/>
          </p:nvSpPr>
          <p:spPr>
            <a:xfrm>
              <a:off x="101600" y="-38100"/>
              <a:ext cx="2154600" cy="2592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197" name="Google Shape;1197;p40"/>
          <p:cNvGrpSpPr/>
          <p:nvPr/>
        </p:nvGrpSpPr>
        <p:grpSpPr>
          <a:xfrm rot="7182654">
            <a:off x="-3458253" y="1398054"/>
            <a:ext cx="7451099" cy="504202"/>
            <a:chOff x="0" y="-38100"/>
            <a:chExt cx="3830457" cy="259200"/>
          </a:xfrm>
        </p:grpSpPr>
        <p:sp>
          <p:nvSpPr>
            <p:cNvPr id="1198" name="Google Shape;1198;p40"/>
            <p:cNvSpPr/>
            <p:nvPr/>
          </p:nvSpPr>
          <p:spPr>
            <a:xfrm>
              <a:off x="0" y="0"/>
              <a:ext cx="3830457" cy="220984"/>
            </a:xfrm>
            <a:custGeom>
              <a:rect b="b" l="l" r="r" t="t"/>
              <a:pathLst>
                <a:path extrusionOk="0" h="220984" w="3830457">
                  <a:moveTo>
                    <a:pt x="203200" y="0"/>
                  </a:moveTo>
                  <a:lnTo>
                    <a:pt x="3830457" y="0"/>
                  </a:lnTo>
                  <a:lnTo>
                    <a:pt x="3627257" y="220984"/>
                  </a:lnTo>
                  <a:lnTo>
                    <a:pt x="0" y="220984"/>
                  </a:lnTo>
                  <a:lnTo>
                    <a:pt x="203200"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99" name="Google Shape;1199;p40"/>
            <p:cNvSpPr txBox="1"/>
            <p:nvPr/>
          </p:nvSpPr>
          <p:spPr>
            <a:xfrm>
              <a:off x="101600" y="-38100"/>
              <a:ext cx="3627300" cy="2592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200" name="Google Shape;1200;p40"/>
          <p:cNvSpPr txBox="1"/>
          <p:nvPr/>
        </p:nvSpPr>
        <p:spPr>
          <a:xfrm>
            <a:off x="2909769" y="2777879"/>
            <a:ext cx="12742984" cy="4555606"/>
          </a:xfrm>
          <a:prstGeom prst="rect">
            <a:avLst/>
          </a:prstGeom>
          <a:noFill/>
          <a:ln>
            <a:noFill/>
          </a:ln>
        </p:spPr>
        <p:txBody>
          <a:bodyPr anchorCtr="0" anchor="t" bIns="45700" lIns="91425" spcFirstLastPara="1" rIns="91425" wrap="square" tIns="45700">
            <a:spAutoFit/>
          </a:bodyPr>
          <a:lstStyle/>
          <a:p>
            <a:pPr indent="-457200" lvl="0" marL="457200" marR="0" rtl="0" algn="just">
              <a:lnSpc>
                <a:spcPct val="150000"/>
              </a:lnSpc>
              <a:spcBef>
                <a:spcPts val="0"/>
              </a:spcBef>
              <a:spcAft>
                <a:spcPts val="0"/>
              </a:spcAft>
              <a:buClr>
                <a:srgbClr val="000000"/>
              </a:buClr>
              <a:buSzPts val="2800"/>
              <a:buFont typeface="Arial"/>
              <a:buChar char="•"/>
            </a:pPr>
            <a:r>
              <a:rPr b="0" i="0" lang="es-ES" sz="2800" u="none" cap="none" strike="noStrike">
                <a:solidFill>
                  <a:srgbClr val="000000"/>
                </a:solidFill>
                <a:latin typeface="Poppins"/>
                <a:ea typeface="Poppins"/>
                <a:cs typeface="Poppins"/>
                <a:sym typeface="Poppins"/>
              </a:rPr>
              <a:t>El modelo es más confiable para pronósticos generales del estado.</a:t>
            </a:r>
            <a:endParaRPr/>
          </a:p>
          <a:p>
            <a:pPr indent="-457200" lvl="0" marL="457200" marR="0" rtl="0" algn="just">
              <a:lnSpc>
                <a:spcPct val="150000"/>
              </a:lnSpc>
              <a:spcBef>
                <a:spcPts val="0"/>
              </a:spcBef>
              <a:spcAft>
                <a:spcPts val="0"/>
              </a:spcAft>
              <a:buClr>
                <a:srgbClr val="000000"/>
              </a:buClr>
              <a:buSzPts val="2800"/>
              <a:buFont typeface="Arial"/>
              <a:buChar char="•"/>
            </a:pPr>
            <a:r>
              <a:rPr b="0" i="0" lang="es-ES" sz="2800" u="none" cap="none" strike="noStrike">
                <a:solidFill>
                  <a:srgbClr val="000000"/>
                </a:solidFill>
                <a:latin typeface="Poppins"/>
                <a:ea typeface="Poppins"/>
                <a:cs typeface="Poppins"/>
                <a:sym typeface="Poppins"/>
              </a:rPr>
              <a:t>SCOTT requiere atención especial, especialmente en julio</a:t>
            </a:r>
            <a:endParaRPr/>
          </a:p>
          <a:p>
            <a:pPr indent="-457200" lvl="0" marL="457200" marR="0" rtl="0" algn="just">
              <a:lnSpc>
                <a:spcPct val="150000"/>
              </a:lnSpc>
              <a:spcBef>
                <a:spcPts val="0"/>
              </a:spcBef>
              <a:spcAft>
                <a:spcPts val="0"/>
              </a:spcAft>
              <a:buClr>
                <a:srgbClr val="000000"/>
              </a:buClr>
              <a:buSzPts val="2800"/>
              <a:buFont typeface="Arial"/>
              <a:buChar char="•"/>
            </a:pPr>
            <a:r>
              <a:rPr b="0" i="0" lang="es-ES" sz="2800" u="none" cap="none" strike="noStrike">
                <a:solidFill>
                  <a:srgbClr val="000000"/>
                </a:solidFill>
                <a:latin typeface="Poppins"/>
                <a:ea typeface="Poppins"/>
                <a:cs typeface="Poppins"/>
                <a:sym typeface="Poppins"/>
              </a:rPr>
              <a:t>LINN podría necesitar ajustes para meses específicos</a:t>
            </a:r>
            <a:endParaRPr/>
          </a:p>
          <a:p>
            <a:pPr indent="-457200" lvl="0" marL="457200" marR="0" rtl="0" algn="just">
              <a:lnSpc>
                <a:spcPct val="150000"/>
              </a:lnSpc>
              <a:spcBef>
                <a:spcPts val="0"/>
              </a:spcBef>
              <a:spcAft>
                <a:spcPts val="0"/>
              </a:spcAft>
              <a:buClr>
                <a:srgbClr val="000000"/>
              </a:buClr>
              <a:buSzPts val="2800"/>
              <a:buFont typeface="Arial"/>
              <a:buChar char="•"/>
            </a:pPr>
            <a:r>
              <a:rPr b="0" i="0" lang="es-ES" sz="2800" u="none" cap="none" strike="noStrike">
                <a:solidFill>
                  <a:srgbClr val="000000"/>
                </a:solidFill>
                <a:latin typeface="Poppins"/>
                <a:ea typeface="Poppins"/>
                <a:cs typeface="Poppins"/>
                <a:sym typeface="Poppins"/>
              </a:rPr>
              <a:t>El modelo es particularmente efectivo para JOHNSON en meses recientes</a:t>
            </a:r>
            <a:endParaRPr/>
          </a:p>
          <a:p>
            <a:pPr indent="-457200" lvl="0" marL="457200" marR="0" rtl="0" algn="just">
              <a:lnSpc>
                <a:spcPct val="150000"/>
              </a:lnSpc>
              <a:spcBef>
                <a:spcPts val="0"/>
              </a:spcBef>
              <a:spcAft>
                <a:spcPts val="0"/>
              </a:spcAft>
              <a:buClr>
                <a:srgbClr val="000000"/>
              </a:buClr>
              <a:buSzPts val="2800"/>
              <a:buFont typeface="Arial"/>
              <a:buChar char="•"/>
            </a:pPr>
            <a:r>
              <a:rPr b="0" i="0" lang="es-ES" sz="2800" u="none" cap="none" strike="noStrike">
                <a:solidFill>
                  <a:srgbClr val="000000"/>
                </a:solidFill>
                <a:latin typeface="Poppins"/>
                <a:ea typeface="Poppins"/>
                <a:cs typeface="Poppins"/>
                <a:sym typeface="Poppins"/>
              </a:rPr>
              <a:t>Se podrían considerar ajustes estacionales específicos para cada condado.</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5"/>
          <p:cNvSpPr/>
          <p:nvPr/>
        </p:nvSpPr>
        <p:spPr>
          <a:xfrm>
            <a:off x="2986321" y="3835592"/>
            <a:ext cx="1096897" cy="1044794"/>
          </a:xfrm>
          <a:custGeom>
            <a:rect b="b" l="l" r="r" t="t"/>
            <a:pathLst>
              <a:path extrusionOk="0" h="1044794" w="1096897">
                <a:moveTo>
                  <a:pt x="0" y="0"/>
                </a:moveTo>
                <a:lnTo>
                  <a:pt x="1096897" y="0"/>
                </a:lnTo>
                <a:lnTo>
                  <a:pt x="1096897" y="1044795"/>
                </a:lnTo>
                <a:lnTo>
                  <a:pt x="0" y="104479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8" name="Google Shape;198;p5"/>
          <p:cNvSpPr txBox="1"/>
          <p:nvPr/>
        </p:nvSpPr>
        <p:spPr>
          <a:xfrm>
            <a:off x="5114044" y="1009650"/>
            <a:ext cx="8059912" cy="666849"/>
          </a:xfrm>
          <a:prstGeom prst="rect">
            <a:avLst/>
          </a:prstGeom>
          <a:noFill/>
          <a:ln>
            <a:noFill/>
          </a:ln>
        </p:spPr>
        <p:txBody>
          <a:bodyPr anchorCtr="0" anchor="t" bIns="0" lIns="0" spcFirstLastPara="1" rIns="0" wrap="square" tIns="0">
            <a:spAutoFit/>
          </a:bodyPr>
          <a:lstStyle/>
          <a:p>
            <a:pPr indent="0" lvl="0" marL="0" marR="0" rtl="0" algn="ctr">
              <a:lnSpc>
                <a:spcPct val="114977"/>
              </a:lnSpc>
              <a:spcBef>
                <a:spcPts val="0"/>
              </a:spcBef>
              <a:spcAft>
                <a:spcPts val="0"/>
              </a:spcAft>
              <a:buClr>
                <a:srgbClr val="000000"/>
              </a:buClr>
              <a:buSzPts val="4500"/>
              <a:buFont typeface="Arial"/>
              <a:buNone/>
            </a:pPr>
            <a:r>
              <a:rPr b="1" i="0" lang="es-ES" sz="4500" u="none" cap="none" strike="noStrike">
                <a:solidFill>
                  <a:srgbClr val="000000"/>
                </a:solidFill>
                <a:latin typeface="Poppins"/>
                <a:ea typeface="Poppins"/>
                <a:cs typeface="Poppins"/>
                <a:sym typeface="Poppins"/>
              </a:rPr>
              <a:t>Análisis de Correlaciones</a:t>
            </a:r>
            <a:endParaRPr b="0" i="0" sz="1400" u="none" cap="none" strike="noStrike">
              <a:solidFill>
                <a:srgbClr val="000000"/>
              </a:solidFill>
              <a:latin typeface="Arial"/>
              <a:ea typeface="Arial"/>
              <a:cs typeface="Arial"/>
              <a:sym typeface="Arial"/>
            </a:endParaRPr>
          </a:p>
        </p:txBody>
      </p:sp>
      <p:sp>
        <p:nvSpPr>
          <p:cNvPr id="199" name="Google Shape;199;p5"/>
          <p:cNvSpPr txBox="1"/>
          <p:nvPr/>
        </p:nvSpPr>
        <p:spPr>
          <a:xfrm>
            <a:off x="1077434" y="5837498"/>
            <a:ext cx="4914671" cy="457200"/>
          </a:xfrm>
          <a:prstGeom prst="rect">
            <a:avLst/>
          </a:prstGeom>
          <a:noFill/>
          <a:ln>
            <a:noFill/>
          </a:ln>
        </p:spPr>
        <p:txBody>
          <a:bodyPr anchorCtr="0" anchor="t" bIns="0" lIns="0" spcFirstLastPara="1" rIns="0" wrap="square" tIns="0">
            <a:spAutoFit/>
          </a:bodyPr>
          <a:lstStyle/>
          <a:p>
            <a:pPr indent="0" lvl="0" marL="0" marR="0" rtl="0" algn="ctr">
              <a:lnSpc>
                <a:spcPct val="115005"/>
              </a:lnSpc>
              <a:spcBef>
                <a:spcPts val="0"/>
              </a:spcBef>
              <a:spcAft>
                <a:spcPts val="0"/>
              </a:spcAft>
              <a:buClr>
                <a:srgbClr val="000000"/>
              </a:buClr>
              <a:buSzPts val="2999"/>
              <a:buFont typeface="Arial"/>
              <a:buNone/>
            </a:pPr>
            <a:r>
              <a:rPr b="1" i="0" lang="es-ES" sz="2999" u="none" cap="none" strike="noStrike">
                <a:solidFill>
                  <a:srgbClr val="FFFFFF"/>
                </a:solidFill>
                <a:latin typeface="Poppins"/>
                <a:ea typeface="Poppins"/>
                <a:cs typeface="Poppins"/>
                <a:sym typeface="Poppins"/>
              </a:rPr>
              <a:t>Data-driven Decisions</a:t>
            </a:r>
            <a:endParaRPr b="0" i="0" sz="1400" u="none" cap="none" strike="noStrike">
              <a:solidFill>
                <a:srgbClr val="000000"/>
              </a:solidFill>
              <a:latin typeface="Arial"/>
              <a:ea typeface="Arial"/>
              <a:cs typeface="Arial"/>
              <a:sym typeface="Arial"/>
            </a:endParaRPr>
          </a:p>
        </p:txBody>
      </p:sp>
      <p:sp>
        <p:nvSpPr>
          <p:cNvPr id="200" name="Google Shape;200;p5"/>
          <p:cNvSpPr txBox="1"/>
          <p:nvPr/>
        </p:nvSpPr>
        <p:spPr>
          <a:xfrm>
            <a:off x="13292672" y="5837498"/>
            <a:ext cx="2912965" cy="457200"/>
          </a:xfrm>
          <a:prstGeom prst="rect">
            <a:avLst/>
          </a:prstGeom>
          <a:noFill/>
          <a:ln>
            <a:noFill/>
          </a:ln>
        </p:spPr>
        <p:txBody>
          <a:bodyPr anchorCtr="0" anchor="t" bIns="0" lIns="0" spcFirstLastPara="1" rIns="0" wrap="square" tIns="0">
            <a:spAutoFit/>
          </a:bodyPr>
          <a:lstStyle/>
          <a:p>
            <a:pPr indent="0" lvl="0" marL="0" marR="0" rtl="0" algn="ctr">
              <a:lnSpc>
                <a:spcPct val="115005"/>
              </a:lnSpc>
              <a:spcBef>
                <a:spcPts val="0"/>
              </a:spcBef>
              <a:spcAft>
                <a:spcPts val="0"/>
              </a:spcAft>
              <a:buClr>
                <a:srgbClr val="000000"/>
              </a:buClr>
              <a:buSzPts val="2999"/>
              <a:buFont typeface="Arial"/>
              <a:buNone/>
            </a:pPr>
            <a:r>
              <a:rPr b="1" i="0" lang="es-ES" sz="2999" u="none" cap="none" strike="noStrike">
                <a:solidFill>
                  <a:srgbClr val="FFFFFF"/>
                </a:solidFill>
                <a:latin typeface="Poppins"/>
                <a:ea typeface="Poppins"/>
                <a:cs typeface="Poppins"/>
                <a:sym typeface="Poppins"/>
              </a:rPr>
              <a:t>Visualization</a:t>
            </a:r>
            <a:endParaRPr b="0" i="0" sz="1400" u="none" cap="none" strike="noStrike">
              <a:solidFill>
                <a:srgbClr val="000000"/>
              </a:solidFill>
              <a:latin typeface="Arial"/>
              <a:ea typeface="Arial"/>
              <a:cs typeface="Arial"/>
              <a:sym typeface="Arial"/>
            </a:endParaRPr>
          </a:p>
        </p:txBody>
      </p:sp>
      <p:grpSp>
        <p:nvGrpSpPr>
          <p:cNvPr id="201" name="Google Shape;201;p5"/>
          <p:cNvGrpSpPr/>
          <p:nvPr/>
        </p:nvGrpSpPr>
        <p:grpSpPr>
          <a:xfrm rot="3614395">
            <a:off x="15642302" y="3305446"/>
            <a:ext cx="6061985" cy="513483"/>
            <a:chOff x="0" y="-38100"/>
            <a:chExt cx="3139792" cy="265958"/>
          </a:xfrm>
        </p:grpSpPr>
        <p:sp>
          <p:nvSpPr>
            <p:cNvPr id="202" name="Google Shape;202;p5"/>
            <p:cNvSpPr/>
            <p:nvPr/>
          </p:nvSpPr>
          <p:spPr>
            <a:xfrm>
              <a:off x="0" y="0"/>
              <a:ext cx="3139792" cy="227858"/>
            </a:xfrm>
            <a:custGeom>
              <a:rect b="b" l="l" r="r" t="t"/>
              <a:pathLst>
                <a:path extrusionOk="0" h="227858" w="3139792">
                  <a:moveTo>
                    <a:pt x="2936592" y="0"/>
                  </a:moveTo>
                  <a:lnTo>
                    <a:pt x="0" y="0"/>
                  </a:lnTo>
                  <a:lnTo>
                    <a:pt x="203200" y="227858"/>
                  </a:lnTo>
                  <a:lnTo>
                    <a:pt x="3139792" y="227858"/>
                  </a:lnTo>
                  <a:lnTo>
                    <a:pt x="2936592"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3" name="Google Shape;203;p5"/>
            <p:cNvSpPr txBox="1"/>
            <p:nvPr/>
          </p:nvSpPr>
          <p:spPr>
            <a:xfrm>
              <a:off x="101600" y="-38100"/>
              <a:ext cx="2936592" cy="2659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04" name="Google Shape;204;p5"/>
          <p:cNvGrpSpPr/>
          <p:nvPr/>
        </p:nvGrpSpPr>
        <p:grpSpPr>
          <a:xfrm rot="-1795536">
            <a:off x="17264793" y="-2296463"/>
            <a:ext cx="3826016" cy="3918746"/>
            <a:chOff x="0" y="-38100"/>
            <a:chExt cx="830765" cy="850900"/>
          </a:xfrm>
        </p:grpSpPr>
        <p:sp>
          <p:nvSpPr>
            <p:cNvPr id="205" name="Google Shape;205;p5"/>
            <p:cNvSpPr/>
            <p:nvPr/>
          </p:nvSpPr>
          <p:spPr>
            <a:xfrm>
              <a:off x="0" y="0"/>
              <a:ext cx="830765" cy="812800"/>
            </a:xfrm>
            <a:custGeom>
              <a:rect b="b" l="l" r="r" t="t"/>
              <a:pathLst>
                <a:path extrusionOk="0" h="812800" w="830765">
                  <a:moveTo>
                    <a:pt x="0" y="0"/>
                  </a:moveTo>
                  <a:lnTo>
                    <a:pt x="830765" y="0"/>
                  </a:lnTo>
                  <a:lnTo>
                    <a:pt x="830765" y="812800"/>
                  </a:lnTo>
                  <a:lnTo>
                    <a:pt x="0" y="81280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6" name="Google Shape;206;p5"/>
            <p:cNvSpPr txBox="1"/>
            <p:nvPr/>
          </p:nvSpPr>
          <p:spPr>
            <a:xfrm>
              <a:off x="0" y="-38100"/>
              <a:ext cx="830765"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07" name="Google Shape;207;p5"/>
          <p:cNvGrpSpPr/>
          <p:nvPr/>
        </p:nvGrpSpPr>
        <p:grpSpPr>
          <a:xfrm rot="3614395">
            <a:off x="14299283" y="1425182"/>
            <a:ext cx="7586069" cy="513483"/>
            <a:chOff x="0" y="-38100"/>
            <a:chExt cx="3929188" cy="265958"/>
          </a:xfrm>
        </p:grpSpPr>
        <p:sp>
          <p:nvSpPr>
            <p:cNvPr id="208" name="Google Shape;208;p5"/>
            <p:cNvSpPr/>
            <p:nvPr/>
          </p:nvSpPr>
          <p:spPr>
            <a:xfrm>
              <a:off x="0" y="0"/>
              <a:ext cx="3929188" cy="227858"/>
            </a:xfrm>
            <a:custGeom>
              <a:rect b="b" l="l" r="r" t="t"/>
              <a:pathLst>
                <a:path extrusionOk="0" h="227858" w="3929188">
                  <a:moveTo>
                    <a:pt x="3725988" y="0"/>
                  </a:moveTo>
                  <a:lnTo>
                    <a:pt x="0" y="0"/>
                  </a:lnTo>
                  <a:lnTo>
                    <a:pt x="203200" y="227858"/>
                  </a:lnTo>
                  <a:lnTo>
                    <a:pt x="3929188" y="227858"/>
                  </a:lnTo>
                  <a:lnTo>
                    <a:pt x="3725988"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9" name="Google Shape;209;p5"/>
            <p:cNvSpPr txBox="1"/>
            <p:nvPr/>
          </p:nvSpPr>
          <p:spPr>
            <a:xfrm>
              <a:off x="101600" y="-38100"/>
              <a:ext cx="3725988" cy="2659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10" name="Google Shape;210;p5"/>
          <p:cNvGrpSpPr/>
          <p:nvPr/>
        </p:nvGrpSpPr>
        <p:grpSpPr>
          <a:xfrm rot="-3617512">
            <a:off x="-2915556" y="-2343702"/>
            <a:ext cx="3826016" cy="3918746"/>
            <a:chOff x="0" y="-38100"/>
            <a:chExt cx="830765" cy="850900"/>
          </a:xfrm>
        </p:grpSpPr>
        <p:sp>
          <p:nvSpPr>
            <p:cNvPr id="211" name="Google Shape;211;p5"/>
            <p:cNvSpPr/>
            <p:nvPr/>
          </p:nvSpPr>
          <p:spPr>
            <a:xfrm>
              <a:off x="0" y="0"/>
              <a:ext cx="830765" cy="812800"/>
            </a:xfrm>
            <a:custGeom>
              <a:rect b="b" l="l" r="r" t="t"/>
              <a:pathLst>
                <a:path extrusionOk="0" h="812800" w="830765">
                  <a:moveTo>
                    <a:pt x="0" y="0"/>
                  </a:moveTo>
                  <a:lnTo>
                    <a:pt x="830765" y="0"/>
                  </a:lnTo>
                  <a:lnTo>
                    <a:pt x="830765" y="812800"/>
                  </a:lnTo>
                  <a:lnTo>
                    <a:pt x="0" y="81280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2" name="Google Shape;212;p5"/>
            <p:cNvSpPr txBox="1"/>
            <p:nvPr/>
          </p:nvSpPr>
          <p:spPr>
            <a:xfrm>
              <a:off x="0" y="-38100"/>
              <a:ext cx="830765"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13" name="Google Shape;213;p5"/>
          <p:cNvGrpSpPr/>
          <p:nvPr/>
        </p:nvGrpSpPr>
        <p:grpSpPr>
          <a:xfrm rot="7182689">
            <a:off x="-2426083" y="2756573"/>
            <a:ext cx="4800043" cy="527422"/>
            <a:chOff x="0" y="-38100"/>
            <a:chExt cx="2357911" cy="259084"/>
          </a:xfrm>
        </p:grpSpPr>
        <p:sp>
          <p:nvSpPr>
            <p:cNvPr id="214" name="Google Shape;214;p5"/>
            <p:cNvSpPr/>
            <p:nvPr/>
          </p:nvSpPr>
          <p:spPr>
            <a:xfrm>
              <a:off x="0" y="0"/>
              <a:ext cx="2357911" cy="220984"/>
            </a:xfrm>
            <a:custGeom>
              <a:rect b="b" l="l" r="r" t="t"/>
              <a:pathLst>
                <a:path extrusionOk="0" h="220984" w="2357911">
                  <a:moveTo>
                    <a:pt x="203200" y="0"/>
                  </a:moveTo>
                  <a:lnTo>
                    <a:pt x="2357911" y="0"/>
                  </a:lnTo>
                  <a:lnTo>
                    <a:pt x="2154711" y="220984"/>
                  </a:lnTo>
                  <a:lnTo>
                    <a:pt x="0" y="220984"/>
                  </a:lnTo>
                  <a:lnTo>
                    <a:pt x="203200"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5" name="Google Shape;215;p5"/>
            <p:cNvSpPr txBox="1"/>
            <p:nvPr/>
          </p:nvSpPr>
          <p:spPr>
            <a:xfrm>
              <a:off x="101600" y="-38100"/>
              <a:ext cx="2154711" cy="25908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16" name="Google Shape;216;p5"/>
          <p:cNvGrpSpPr/>
          <p:nvPr/>
        </p:nvGrpSpPr>
        <p:grpSpPr>
          <a:xfrm rot="7182689">
            <a:off x="-3458157" y="1398188"/>
            <a:ext cx="7451061" cy="503974"/>
            <a:chOff x="0" y="-38100"/>
            <a:chExt cx="3830457" cy="259084"/>
          </a:xfrm>
        </p:grpSpPr>
        <p:sp>
          <p:nvSpPr>
            <p:cNvPr id="217" name="Google Shape;217;p5"/>
            <p:cNvSpPr/>
            <p:nvPr/>
          </p:nvSpPr>
          <p:spPr>
            <a:xfrm>
              <a:off x="0" y="0"/>
              <a:ext cx="3830457" cy="220984"/>
            </a:xfrm>
            <a:custGeom>
              <a:rect b="b" l="l" r="r" t="t"/>
              <a:pathLst>
                <a:path extrusionOk="0" h="220984" w="3830457">
                  <a:moveTo>
                    <a:pt x="203200" y="0"/>
                  </a:moveTo>
                  <a:lnTo>
                    <a:pt x="3830457" y="0"/>
                  </a:lnTo>
                  <a:lnTo>
                    <a:pt x="3627257" y="220984"/>
                  </a:lnTo>
                  <a:lnTo>
                    <a:pt x="0" y="220984"/>
                  </a:lnTo>
                  <a:lnTo>
                    <a:pt x="203200"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8" name="Google Shape;218;p5"/>
            <p:cNvSpPr txBox="1"/>
            <p:nvPr/>
          </p:nvSpPr>
          <p:spPr>
            <a:xfrm>
              <a:off x="101600" y="-38100"/>
              <a:ext cx="3627256" cy="25908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19" name="Google Shape;219;p5"/>
          <p:cNvSpPr txBox="1"/>
          <p:nvPr/>
        </p:nvSpPr>
        <p:spPr>
          <a:xfrm>
            <a:off x="10792380" y="3861430"/>
            <a:ext cx="6955838" cy="3216778"/>
          </a:xfrm>
          <a:prstGeom prst="rect">
            <a:avLst/>
          </a:prstGeom>
          <a:noFill/>
          <a:ln>
            <a:noFill/>
          </a:ln>
        </p:spPr>
        <p:txBody>
          <a:bodyPr anchorCtr="0" anchor="t" bIns="0" lIns="0" spcFirstLastPara="1" rIns="0" wrap="square" tIns="0">
            <a:spAutoFit/>
          </a:bodyPr>
          <a:lstStyle/>
          <a:p>
            <a:pPr indent="0" lvl="0" marL="0" marR="0" rtl="0" algn="l">
              <a:lnSpc>
                <a:spcPct val="127464"/>
              </a:lnSpc>
              <a:spcBef>
                <a:spcPts val="0"/>
              </a:spcBef>
              <a:spcAft>
                <a:spcPts val="0"/>
              </a:spcAft>
              <a:buClr>
                <a:srgbClr val="000000"/>
              </a:buClr>
              <a:buSzPts val="2800"/>
              <a:buFont typeface="Arial"/>
              <a:buNone/>
            </a:pPr>
            <a:r>
              <a:rPr b="0" i="0" lang="es-ES" sz="2800" u="none" cap="none" strike="noStrike">
                <a:solidFill>
                  <a:srgbClr val="000000"/>
                </a:solidFill>
                <a:latin typeface="Poppins"/>
                <a:ea typeface="Poppins"/>
                <a:cs typeface="Poppins"/>
                <a:sym typeface="Poppins"/>
              </a:rPr>
              <a:t>Hallazgos Principales:</a:t>
            </a:r>
            <a:endParaRPr b="0" i="0" sz="1400" u="none" cap="none" strike="noStrike">
              <a:solidFill>
                <a:srgbClr val="000000"/>
              </a:solidFill>
              <a:latin typeface="Arial"/>
              <a:ea typeface="Arial"/>
              <a:cs typeface="Arial"/>
              <a:sym typeface="Arial"/>
            </a:endParaRPr>
          </a:p>
          <a:p>
            <a:pPr indent="-457200" lvl="0" marL="457200" marR="0" rtl="0" algn="l">
              <a:lnSpc>
                <a:spcPct val="127464"/>
              </a:lnSpc>
              <a:spcBef>
                <a:spcPts val="0"/>
              </a:spcBef>
              <a:spcAft>
                <a:spcPts val="0"/>
              </a:spcAft>
              <a:buClr>
                <a:srgbClr val="000000"/>
              </a:buClr>
              <a:buSzPts val="2800"/>
              <a:buFont typeface="Arial"/>
              <a:buChar char="•"/>
            </a:pPr>
            <a:r>
              <a:rPr b="0" i="0" lang="es-ES" sz="2800" u="none" cap="none" strike="noStrike">
                <a:solidFill>
                  <a:srgbClr val="000000"/>
                </a:solidFill>
                <a:latin typeface="Poppins"/>
                <a:ea typeface="Poppins"/>
                <a:cs typeface="Poppins"/>
                <a:sym typeface="Poppins"/>
              </a:rPr>
              <a:t>Correlaciones fuertes entre medidas de volumen y ventas</a:t>
            </a:r>
            <a:endParaRPr b="0" i="0" sz="1400" u="none" cap="none" strike="noStrike">
              <a:solidFill>
                <a:srgbClr val="000000"/>
              </a:solidFill>
              <a:latin typeface="Arial"/>
              <a:ea typeface="Arial"/>
              <a:cs typeface="Arial"/>
              <a:sym typeface="Arial"/>
            </a:endParaRPr>
          </a:p>
          <a:p>
            <a:pPr indent="-457200" lvl="0" marL="457200" marR="0" rtl="0" algn="l">
              <a:lnSpc>
                <a:spcPct val="127464"/>
              </a:lnSpc>
              <a:spcBef>
                <a:spcPts val="0"/>
              </a:spcBef>
              <a:spcAft>
                <a:spcPts val="0"/>
              </a:spcAft>
              <a:buClr>
                <a:srgbClr val="000000"/>
              </a:buClr>
              <a:buSzPts val="2800"/>
              <a:buFont typeface="Arial"/>
              <a:buChar char="•"/>
            </a:pPr>
            <a:r>
              <a:rPr b="0" i="0" lang="es-ES" sz="2800" u="none" cap="none" strike="noStrike">
                <a:solidFill>
                  <a:srgbClr val="000000"/>
                </a:solidFill>
                <a:latin typeface="Poppins"/>
                <a:ea typeface="Poppins"/>
                <a:cs typeface="Poppins"/>
                <a:sym typeface="Poppins"/>
              </a:rPr>
              <a:t>Relación inversa entre Pack y Bottle Volume</a:t>
            </a:r>
            <a:endParaRPr b="0" i="0" sz="2800" u="none" cap="none" strike="noStrike">
              <a:solidFill>
                <a:srgbClr val="000000"/>
              </a:solidFill>
              <a:latin typeface="Poppins"/>
              <a:ea typeface="Poppins"/>
              <a:cs typeface="Poppins"/>
              <a:sym typeface="Poppins"/>
            </a:endParaRPr>
          </a:p>
          <a:p>
            <a:pPr indent="-457200" lvl="0" marL="457200" marR="0" rtl="0" algn="l">
              <a:lnSpc>
                <a:spcPct val="127464"/>
              </a:lnSpc>
              <a:spcBef>
                <a:spcPts val="0"/>
              </a:spcBef>
              <a:spcAft>
                <a:spcPts val="0"/>
              </a:spcAft>
              <a:buClr>
                <a:srgbClr val="000000"/>
              </a:buClr>
              <a:buSzPts val="2800"/>
              <a:buFont typeface="Arial"/>
              <a:buChar char="•"/>
            </a:pPr>
            <a:r>
              <a:rPr b="0" i="0" lang="es-ES" sz="2800" u="none" cap="none" strike="noStrike">
                <a:solidFill>
                  <a:srgbClr val="000000"/>
                </a:solidFill>
                <a:latin typeface="Poppins"/>
                <a:ea typeface="Poppins"/>
                <a:cs typeface="Poppins"/>
                <a:sym typeface="Poppins"/>
              </a:rPr>
              <a:t>Patrones consistentes en precios y costos</a:t>
            </a:r>
            <a:endParaRPr b="0" i="0" sz="1400" u="none" cap="none" strike="noStrike">
              <a:solidFill>
                <a:srgbClr val="000000"/>
              </a:solidFill>
              <a:latin typeface="Arial"/>
              <a:ea typeface="Arial"/>
              <a:cs typeface="Arial"/>
              <a:sym typeface="Arial"/>
            </a:endParaRPr>
          </a:p>
        </p:txBody>
      </p:sp>
      <p:pic>
        <p:nvPicPr>
          <p:cNvPr id="220" name="Google Shape;220;p5"/>
          <p:cNvPicPr preferRelativeResize="0"/>
          <p:nvPr/>
        </p:nvPicPr>
        <p:blipFill rotWithShape="1">
          <a:blip r:embed="rId4">
            <a:alphaModFix/>
          </a:blip>
          <a:srcRect b="0" l="0" r="0" t="0"/>
          <a:stretch/>
        </p:blipFill>
        <p:spPr>
          <a:xfrm>
            <a:off x="1608613" y="2163322"/>
            <a:ext cx="8349719" cy="756269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6"/>
          <p:cNvSpPr/>
          <p:nvPr/>
        </p:nvSpPr>
        <p:spPr>
          <a:xfrm>
            <a:off x="2986321" y="3835592"/>
            <a:ext cx="1096897" cy="1044794"/>
          </a:xfrm>
          <a:custGeom>
            <a:rect b="b" l="l" r="r" t="t"/>
            <a:pathLst>
              <a:path extrusionOk="0" h="1044794" w="1096897">
                <a:moveTo>
                  <a:pt x="0" y="0"/>
                </a:moveTo>
                <a:lnTo>
                  <a:pt x="1096897" y="0"/>
                </a:lnTo>
                <a:lnTo>
                  <a:pt x="1096897" y="1044795"/>
                </a:lnTo>
                <a:lnTo>
                  <a:pt x="0" y="104479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6" name="Google Shape;226;p6"/>
          <p:cNvSpPr txBox="1"/>
          <p:nvPr/>
        </p:nvSpPr>
        <p:spPr>
          <a:xfrm>
            <a:off x="3493775" y="969310"/>
            <a:ext cx="10872647" cy="666849"/>
          </a:xfrm>
          <a:prstGeom prst="rect">
            <a:avLst/>
          </a:prstGeom>
          <a:noFill/>
          <a:ln>
            <a:noFill/>
          </a:ln>
        </p:spPr>
        <p:txBody>
          <a:bodyPr anchorCtr="0" anchor="t" bIns="0" lIns="0" spcFirstLastPara="1" rIns="0" wrap="square" tIns="0">
            <a:spAutoFit/>
          </a:bodyPr>
          <a:lstStyle/>
          <a:p>
            <a:pPr indent="0" lvl="0" marL="0" marR="0" rtl="0" algn="ctr">
              <a:lnSpc>
                <a:spcPct val="114977"/>
              </a:lnSpc>
              <a:spcBef>
                <a:spcPts val="0"/>
              </a:spcBef>
              <a:spcAft>
                <a:spcPts val="0"/>
              </a:spcAft>
              <a:buClr>
                <a:srgbClr val="000000"/>
              </a:buClr>
              <a:buSzPts val="4500"/>
              <a:buFont typeface="Arial"/>
              <a:buNone/>
            </a:pPr>
            <a:r>
              <a:rPr b="1" i="0" lang="es-ES" sz="4500" u="none" cap="none" strike="noStrike">
                <a:solidFill>
                  <a:srgbClr val="000000"/>
                </a:solidFill>
                <a:latin typeface="Poppins"/>
                <a:ea typeface="Poppins"/>
                <a:cs typeface="Poppins"/>
                <a:sym typeface="Poppins"/>
              </a:rPr>
              <a:t>Análisis Temporal</a:t>
            </a:r>
            <a:endParaRPr b="0" i="0" sz="1400" u="none" cap="none" strike="noStrike">
              <a:solidFill>
                <a:srgbClr val="000000"/>
              </a:solidFill>
              <a:latin typeface="Arial"/>
              <a:ea typeface="Arial"/>
              <a:cs typeface="Arial"/>
              <a:sym typeface="Arial"/>
            </a:endParaRPr>
          </a:p>
        </p:txBody>
      </p:sp>
      <p:sp>
        <p:nvSpPr>
          <p:cNvPr id="227" name="Google Shape;227;p6"/>
          <p:cNvSpPr txBox="1"/>
          <p:nvPr/>
        </p:nvSpPr>
        <p:spPr>
          <a:xfrm>
            <a:off x="1077434" y="5837498"/>
            <a:ext cx="4914671" cy="457200"/>
          </a:xfrm>
          <a:prstGeom prst="rect">
            <a:avLst/>
          </a:prstGeom>
          <a:noFill/>
          <a:ln>
            <a:noFill/>
          </a:ln>
        </p:spPr>
        <p:txBody>
          <a:bodyPr anchorCtr="0" anchor="t" bIns="0" lIns="0" spcFirstLastPara="1" rIns="0" wrap="square" tIns="0">
            <a:spAutoFit/>
          </a:bodyPr>
          <a:lstStyle/>
          <a:p>
            <a:pPr indent="0" lvl="0" marL="0" marR="0" rtl="0" algn="ctr">
              <a:lnSpc>
                <a:spcPct val="115005"/>
              </a:lnSpc>
              <a:spcBef>
                <a:spcPts val="0"/>
              </a:spcBef>
              <a:spcAft>
                <a:spcPts val="0"/>
              </a:spcAft>
              <a:buClr>
                <a:srgbClr val="000000"/>
              </a:buClr>
              <a:buSzPts val="2999"/>
              <a:buFont typeface="Arial"/>
              <a:buNone/>
            </a:pPr>
            <a:r>
              <a:rPr b="1" i="0" lang="es-ES" sz="2999" u="none" cap="none" strike="noStrike">
                <a:solidFill>
                  <a:srgbClr val="FFFFFF"/>
                </a:solidFill>
                <a:latin typeface="Poppins"/>
                <a:ea typeface="Poppins"/>
                <a:cs typeface="Poppins"/>
                <a:sym typeface="Poppins"/>
              </a:rPr>
              <a:t>Data-driven Decisions</a:t>
            </a:r>
            <a:endParaRPr b="0" i="0" sz="1400" u="none" cap="none" strike="noStrike">
              <a:solidFill>
                <a:srgbClr val="000000"/>
              </a:solidFill>
              <a:latin typeface="Arial"/>
              <a:ea typeface="Arial"/>
              <a:cs typeface="Arial"/>
              <a:sym typeface="Arial"/>
            </a:endParaRPr>
          </a:p>
        </p:txBody>
      </p:sp>
      <p:sp>
        <p:nvSpPr>
          <p:cNvPr id="228" name="Google Shape;228;p6"/>
          <p:cNvSpPr txBox="1"/>
          <p:nvPr/>
        </p:nvSpPr>
        <p:spPr>
          <a:xfrm>
            <a:off x="13292672" y="5837498"/>
            <a:ext cx="2912965" cy="457200"/>
          </a:xfrm>
          <a:prstGeom prst="rect">
            <a:avLst/>
          </a:prstGeom>
          <a:noFill/>
          <a:ln>
            <a:noFill/>
          </a:ln>
        </p:spPr>
        <p:txBody>
          <a:bodyPr anchorCtr="0" anchor="t" bIns="0" lIns="0" spcFirstLastPara="1" rIns="0" wrap="square" tIns="0">
            <a:spAutoFit/>
          </a:bodyPr>
          <a:lstStyle/>
          <a:p>
            <a:pPr indent="0" lvl="0" marL="0" marR="0" rtl="0" algn="ctr">
              <a:lnSpc>
                <a:spcPct val="115005"/>
              </a:lnSpc>
              <a:spcBef>
                <a:spcPts val="0"/>
              </a:spcBef>
              <a:spcAft>
                <a:spcPts val="0"/>
              </a:spcAft>
              <a:buClr>
                <a:srgbClr val="000000"/>
              </a:buClr>
              <a:buSzPts val="2999"/>
              <a:buFont typeface="Arial"/>
              <a:buNone/>
            </a:pPr>
            <a:r>
              <a:rPr b="1" i="0" lang="es-ES" sz="2999" u="none" cap="none" strike="noStrike">
                <a:solidFill>
                  <a:srgbClr val="FFFFFF"/>
                </a:solidFill>
                <a:latin typeface="Poppins"/>
                <a:ea typeface="Poppins"/>
                <a:cs typeface="Poppins"/>
                <a:sym typeface="Poppins"/>
              </a:rPr>
              <a:t>Visualization</a:t>
            </a:r>
            <a:endParaRPr b="0" i="0" sz="1400" u="none" cap="none" strike="noStrike">
              <a:solidFill>
                <a:srgbClr val="000000"/>
              </a:solidFill>
              <a:latin typeface="Arial"/>
              <a:ea typeface="Arial"/>
              <a:cs typeface="Arial"/>
              <a:sym typeface="Arial"/>
            </a:endParaRPr>
          </a:p>
        </p:txBody>
      </p:sp>
      <p:grpSp>
        <p:nvGrpSpPr>
          <p:cNvPr id="229" name="Google Shape;229;p6"/>
          <p:cNvGrpSpPr/>
          <p:nvPr/>
        </p:nvGrpSpPr>
        <p:grpSpPr>
          <a:xfrm rot="3614395">
            <a:off x="15642302" y="3305446"/>
            <a:ext cx="6061985" cy="513483"/>
            <a:chOff x="0" y="-38100"/>
            <a:chExt cx="3139792" cy="265958"/>
          </a:xfrm>
        </p:grpSpPr>
        <p:sp>
          <p:nvSpPr>
            <p:cNvPr id="230" name="Google Shape;230;p6"/>
            <p:cNvSpPr/>
            <p:nvPr/>
          </p:nvSpPr>
          <p:spPr>
            <a:xfrm>
              <a:off x="0" y="0"/>
              <a:ext cx="3139792" cy="227858"/>
            </a:xfrm>
            <a:custGeom>
              <a:rect b="b" l="l" r="r" t="t"/>
              <a:pathLst>
                <a:path extrusionOk="0" h="227858" w="3139792">
                  <a:moveTo>
                    <a:pt x="2936592" y="0"/>
                  </a:moveTo>
                  <a:lnTo>
                    <a:pt x="0" y="0"/>
                  </a:lnTo>
                  <a:lnTo>
                    <a:pt x="203200" y="227858"/>
                  </a:lnTo>
                  <a:lnTo>
                    <a:pt x="3139792" y="227858"/>
                  </a:lnTo>
                  <a:lnTo>
                    <a:pt x="2936592"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1" name="Google Shape;231;p6"/>
            <p:cNvSpPr txBox="1"/>
            <p:nvPr/>
          </p:nvSpPr>
          <p:spPr>
            <a:xfrm>
              <a:off x="101600" y="-38100"/>
              <a:ext cx="2936592" cy="2659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32" name="Google Shape;232;p6"/>
          <p:cNvGrpSpPr/>
          <p:nvPr/>
        </p:nvGrpSpPr>
        <p:grpSpPr>
          <a:xfrm rot="-1795536">
            <a:off x="17264793" y="-2296463"/>
            <a:ext cx="3826016" cy="3918746"/>
            <a:chOff x="0" y="-38100"/>
            <a:chExt cx="830765" cy="850900"/>
          </a:xfrm>
        </p:grpSpPr>
        <p:sp>
          <p:nvSpPr>
            <p:cNvPr id="233" name="Google Shape;233;p6"/>
            <p:cNvSpPr/>
            <p:nvPr/>
          </p:nvSpPr>
          <p:spPr>
            <a:xfrm>
              <a:off x="0" y="0"/>
              <a:ext cx="830765" cy="812800"/>
            </a:xfrm>
            <a:custGeom>
              <a:rect b="b" l="l" r="r" t="t"/>
              <a:pathLst>
                <a:path extrusionOk="0" h="812800" w="830765">
                  <a:moveTo>
                    <a:pt x="0" y="0"/>
                  </a:moveTo>
                  <a:lnTo>
                    <a:pt x="830765" y="0"/>
                  </a:lnTo>
                  <a:lnTo>
                    <a:pt x="830765" y="812800"/>
                  </a:lnTo>
                  <a:lnTo>
                    <a:pt x="0" y="81280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4" name="Google Shape;234;p6"/>
            <p:cNvSpPr txBox="1"/>
            <p:nvPr/>
          </p:nvSpPr>
          <p:spPr>
            <a:xfrm>
              <a:off x="0" y="-38100"/>
              <a:ext cx="830765"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35" name="Google Shape;235;p6"/>
          <p:cNvGrpSpPr/>
          <p:nvPr/>
        </p:nvGrpSpPr>
        <p:grpSpPr>
          <a:xfrm rot="3614395">
            <a:off x="14299283" y="1425182"/>
            <a:ext cx="7586069" cy="513483"/>
            <a:chOff x="0" y="-38100"/>
            <a:chExt cx="3929188" cy="265958"/>
          </a:xfrm>
        </p:grpSpPr>
        <p:sp>
          <p:nvSpPr>
            <p:cNvPr id="236" name="Google Shape;236;p6"/>
            <p:cNvSpPr/>
            <p:nvPr/>
          </p:nvSpPr>
          <p:spPr>
            <a:xfrm>
              <a:off x="0" y="0"/>
              <a:ext cx="3929188" cy="227858"/>
            </a:xfrm>
            <a:custGeom>
              <a:rect b="b" l="l" r="r" t="t"/>
              <a:pathLst>
                <a:path extrusionOk="0" h="227858" w="3929188">
                  <a:moveTo>
                    <a:pt x="3725988" y="0"/>
                  </a:moveTo>
                  <a:lnTo>
                    <a:pt x="0" y="0"/>
                  </a:lnTo>
                  <a:lnTo>
                    <a:pt x="203200" y="227858"/>
                  </a:lnTo>
                  <a:lnTo>
                    <a:pt x="3929188" y="227858"/>
                  </a:lnTo>
                  <a:lnTo>
                    <a:pt x="3725988"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7" name="Google Shape;237;p6"/>
            <p:cNvSpPr txBox="1"/>
            <p:nvPr/>
          </p:nvSpPr>
          <p:spPr>
            <a:xfrm>
              <a:off x="101600" y="-38100"/>
              <a:ext cx="3725988" cy="2659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38" name="Google Shape;238;p6"/>
          <p:cNvGrpSpPr/>
          <p:nvPr/>
        </p:nvGrpSpPr>
        <p:grpSpPr>
          <a:xfrm rot="-3617512">
            <a:off x="-2915556" y="-2343702"/>
            <a:ext cx="3826016" cy="3918746"/>
            <a:chOff x="0" y="-38100"/>
            <a:chExt cx="830765" cy="850900"/>
          </a:xfrm>
        </p:grpSpPr>
        <p:sp>
          <p:nvSpPr>
            <p:cNvPr id="239" name="Google Shape;239;p6"/>
            <p:cNvSpPr/>
            <p:nvPr/>
          </p:nvSpPr>
          <p:spPr>
            <a:xfrm>
              <a:off x="0" y="0"/>
              <a:ext cx="830765" cy="812800"/>
            </a:xfrm>
            <a:custGeom>
              <a:rect b="b" l="l" r="r" t="t"/>
              <a:pathLst>
                <a:path extrusionOk="0" h="812800" w="830765">
                  <a:moveTo>
                    <a:pt x="0" y="0"/>
                  </a:moveTo>
                  <a:lnTo>
                    <a:pt x="830765" y="0"/>
                  </a:lnTo>
                  <a:lnTo>
                    <a:pt x="830765" y="812800"/>
                  </a:lnTo>
                  <a:lnTo>
                    <a:pt x="0" y="81280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0" name="Google Shape;240;p6"/>
            <p:cNvSpPr txBox="1"/>
            <p:nvPr/>
          </p:nvSpPr>
          <p:spPr>
            <a:xfrm>
              <a:off x="0" y="-38100"/>
              <a:ext cx="830765"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id="241" name="Google Shape;241;p6"/>
          <p:cNvPicPr preferRelativeResize="0"/>
          <p:nvPr/>
        </p:nvPicPr>
        <p:blipFill rotWithShape="1">
          <a:blip r:embed="rId4">
            <a:alphaModFix/>
          </a:blip>
          <a:srcRect b="0" l="0" r="0" t="0"/>
          <a:stretch/>
        </p:blipFill>
        <p:spPr>
          <a:xfrm>
            <a:off x="554035" y="2700122"/>
            <a:ext cx="10331588" cy="6377968"/>
          </a:xfrm>
          <a:prstGeom prst="rect">
            <a:avLst/>
          </a:prstGeom>
          <a:noFill/>
          <a:ln>
            <a:noFill/>
          </a:ln>
        </p:spPr>
      </p:pic>
      <p:grpSp>
        <p:nvGrpSpPr>
          <p:cNvPr id="242" name="Google Shape;242;p6"/>
          <p:cNvGrpSpPr/>
          <p:nvPr/>
        </p:nvGrpSpPr>
        <p:grpSpPr>
          <a:xfrm rot="7182689">
            <a:off x="-2426083" y="2756573"/>
            <a:ext cx="4800043" cy="527422"/>
            <a:chOff x="0" y="-38100"/>
            <a:chExt cx="2357911" cy="259084"/>
          </a:xfrm>
        </p:grpSpPr>
        <p:sp>
          <p:nvSpPr>
            <p:cNvPr id="243" name="Google Shape;243;p6"/>
            <p:cNvSpPr/>
            <p:nvPr/>
          </p:nvSpPr>
          <p:spPr>
            <a:xfrm>
              <a:off x="0" y="0"/>
              <a:ext cx="2357911" cy="220984"/>
            </a:xfrm>
            <a:custGeom>
              <a:rect b="b" l="l" r="r" t="t"/>
              <a:pathLst>
                <a:path extrusionOk="0" h="220984" w="2357911">
                  <a:moveTo>
                    <a:pt x="203200" y="0"/>
                  </a:moveTo>
                  <a:lnTo>
                    <a:pt x="2357911" y="0"/>
                  </a:lnTo>
                  <a:lnTo>
                    <a:pt x="2154711" y="220984"/>
                  </a:lnTo>
                  <a:lnTo>
                    <a:pt x="0" y="220984"/>
                  </a:lnTo>
                  <a:lnTo>
                    <a:pt x="203200"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4" name="Google Shape;244;p6"/>
            <p:cNvSpPr txBox="1"/>
            <p:nvPr/>
          </p:nvSpPr>
          <p:spPr>
            <a:xfrm>
              <a:off x="101600" y="-38100"/>
              <a:ext cx="2154711" cy="25908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45" name="Google Shape;245;p6"/>
          <p:cNvGrpSpPr/>
          <p:nvPr/>
        </p:nvGrpSpPr>
        <p:grpSpPr>
          <a:xfrm rot="7182689">
            <a:off x="-3458157" y="1398188"/>
            <a:ext cx="7451061" cy="503974"/>
            <a:chOff x="0" y="-38100"/>
            <a:chExt cx="3830457" cy="259084"/>
          </a:xfrm>
        </p:grpSpPr>
        <p:sp>
          <p:nvSpPr>
            <p:cNvPr id="246" name="Google Shape;246;p6"/>
            <p:cNvSpPr/>
            <p:nvPr/>
          </p:nvSpPr>
          <p:spPr>
            <a:xfrm>
              <a:off x="0" y="0"/>
              <a:ext cx="3830457" cy="220984"/>
            </a:xfrm>
            <a:custGeom>
              <a:rect b="b" l="l" r="r" t="t"/>
              <a:pathLst>
                <a:path extrusionOk="0" h="220984" w="3830457">
                  <a:moveTo>
                    <a:pt x="203200" y="0"/>
                  </a:moveTo>
                  <a:lnTo>
                    <a:pt x="3830457" y="0"/>
                  </a:lnTo>
                  <a:lnTo>
                    <a:pt x="3627257" y="220984"/>
                  </a:lnTo>
                  <a:lnTo>
                    <a:pt x="0" y="220984"/>
                  </a:lnTo>
                  <a:lnTo>
                    <a:pt x="203200"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7" name="Google Shape;247;p6"/>
            <p:cNvSpPr txBox="1"/>
            <p:nvPr/>
          </p:nvSpPr>
          <p:spPr>
            <a:xfrm>
              <a:off x="101600" y="-38100"/>
              <a:ext cx="3627256" cy="25908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48" name="Google Shape;248;p6"/>
          <p:cNvSpPr txBox="1"/>
          <p:nvPr/>
        </p:nvSpPr>
        <p:spPr>
          <a:xfrm>
            <a:off x="11469414" y="3020284"/>
            <a:ext cx="6081695" cy="5755935"/>
          </a:xfrm>
          <a:prstGeom prst="rect">
            <a:avLst/>
          </a:prstGeom>
          <a:noFill/>
          <a:ln>
            <a:noFill/>
          </a:ln>
        </p:spPr>
        <p:txBody>
          <a:bodyPr anchorCtr="0" anchor="t" bIns="0" lIns="0" spcFirstLastPara="1" rIns="0" wrap="square" tIns="0">
            <a:spAutoFit/>
          </a:bodyPr>
          <a:lstStyle/>
          <a:p>
            <a:pPr indent="-457200" lvl="0" marL="457200" marR="0" rtl="0" algn="l">
              <a:lnSpc>
                <a:spcPct val="150000"/>
              </a:lnSpc>
              <a:spcBef>
                <a:spcPts val="0"/>
              </a:spcBef>
              <a:spcAft>
                <a:spcPts val="0"/>
              </a:spcAft>
              <a:buClr>
                <a:srgbClr val="000000"/>
              </a:buClr>
              <a:buSzPts val="2800"/>
              <a:buFont typeface="Arial"/>
              <a:buChar char="•"/>
            </a:pPr>
            <a:r>
              <a:rPr b="0" i="0" lang="es-ES" sz="2800" u="none" cap="none" strike="noStrike">
                <a:solidFill>
                  <a:srgbClr val="000000"/>
                </a:solidFill>
                <a:latin typeface="Poppins"/>
                <a:ea typeface="Poppins"/>
                <a:cs typeface="Poppins"/>
                <a:sym typeface="Poppins"/>
              </a:rPr>
              <a:t>Tendencia general creciente: $10M a $18M</a:t>
            </a:r>
            <a:endParaRPr b="0" i="0" sz="1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800"/>
              <a:buFont typeface="Arial"/>
              <a:buChar char="•"/>
            </a:pPr>
            <a:r>
              <a:rPr b="0" i="0" lang="es-ES" sz="2800" u="none" cap="none" strike="noStrike">
                <a:solidFill>
                  <a:srgbClr val="000000"/>
                </a:solidFill>
                <a:latin typeface="Poppins"/>
                <a:ea typeface="Poppins"/>
                <a:cs typeface="Poppins"/>
                <a:sym typeface="Poppins"/>
              </a:rPr>
              <a:t>Patrones estacionales claros:</a:t>
            </a:r>
            <a:endParaRPr b="0" i="0" sz="1400" u="none" cap="none" strike="noStrike">
              <a:solidFill>
                <a:srgbClr val="000000"/>
              </a:solidFill>
              <a:latin typeface="Arial"/>
              <a:ea typeface="Arial"/>
              <a:cs typeface="Arial"/>
              <a:sym typeface="Arial"/>
            </a:endParaRPr>
          </a:p>
          <a:p>
            <a:pPr indent="-457200" lvl="1" marL="914400" marR="0" rtl="0" algn="l">
              <a:lnSpc>
                <a:spcPct val="150000"/>
              </a:lnSpc>
              <a:spcBef>
                <a:spcPts val="0"/>
              </a:spcBef>
              <a:spcAft>
                <a:spcPts val="0"/>
              </a:spcAft>
              <a:buClr>
                <a:srgbClr val="000000"/>
              </a:buClr>
              <a:buSzPts val="2800"/>
              <a:buFont typeface="Courier New"/>
              <a:buChar char="o"/>
            </a:pPr>
            <a:r>
              <a:rPr b="0" i="0" lang="es-ES" sz="2800" u="none" cap="none" strike="noStrike">
                <a:solidFill>
                  <a:srgbClr val="000000"/>
                </a:solidFill>
                <a:latin typeface="Poppins"/>
                <a:ea typeface="Poppins"/>
                <a:cs typeface="Poppins"/>
                <a:sym typeface="Poppins"/>
              </a:rPr>
              <a:t>Picos: Fin de año</a:t>
            </a:r>
            <a:endParaRPr b="0" i="0" sz="1400" u="none" cap="none" strike="noStrike">
              <a:solidFill>
                <a:srgbClr val="000000"/>
              </a:solidFill>
              <a:latin typeface="Arial"/>
              <a:ea typeface="Arial"/>
              <a:cs typeface="Arial"/>
              <a:sym typeface="Arial"/>
            </a:endParaRPr>
          </a:p>
          <a:p>
            <a:pPr indent="-457200" lvl="1" marL="914400" marR="0" rtl="0" algn="l">
              <a:lnSpc>
                <a:spcPct val="150000"/>
              </a:lnSpc>
              <a:spcBef>
                <a:spcPts val="0"/>
              </a:spcBef>
              <a:spcAft>
                <a:spcPts val="0"/>
              </a:spcAft>
              <a:buClr>
                <a:srgbClr val="000000"/>
              </a:buClr>
              <a:buSzPts val="2800"/>
              <a:buFont typeface="Courier New"/>
              <a:buChar char="o"/>
            </a:pPr>
            <a:r>
              <a:rPr b="0" i="0" lang="es-ES" sz="2800" u="none" cap="none" strike="noStrike">
                <a:solidFill>
                  <a:srgbClr val="000000"/>
                </a:solidFill>
                <a:latin typeface="Poppins"/>
                <a:ea typeface="Poppins"/>
                <a:cs typeface="Poppins"/>
                <a:sym typeface="Poppins"/>
              </a:rPr>
              <a:t>Valles: Enero</a:t>
            </a:r>
            <a:endParaRPr b="0" i="0" sz="1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800"/>
              <a:buFont typeface="Arial"/>
              <a:buChar char="•"/>
            </a:pPr>
            <a:r>
              <a:rPr b="0" i="0" lang="es-ES" sz="2800" u="none" cap="none" strike="noStrike">
                <a:solidFill>
                  <a:srgbClr val="000000"/>
                </a:solidFill>
                <a:latin typeface="Poppins"/>
                <a:ea typeface="Poppins"/>
                <a:cs typeface="Poppins"/>
                <a:sym typeface="Poppins"/>
              </a:rPr>
              <a:t>Recuperación post-COVID con crecimiento acelerado</a:t>
            </a:r>
            <a:endParaRPr b="0" i="0" sz="1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800"/>
              <a:buFont typeface="Arial"/>
              <a:buChar char="•"/>
            </a:pPr>
            <a:r>
              <a:rPr b="0" i="0" lang="es-ES" sz="2800" u="none" cap="none" strike="noStrike">
                <a:solidFill>
                  <a:srgbClr val="000000"/>
                </a:solidFill>
                <a:latin typeface="Poppins"/>
                <a:ea typeface="Poppins"/>
                <a:cs typeface="Poppins"/>
                <a:sym typeface="Poppins"/>
              </a:rPr>
              <a:t>Mayor volatilidad en períodos recientes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0"/>
          <p:cNvSpPr/>
          <p:nvPr/>
        </p:nvSpPr>
        <p:spPr>
          <a:xfrm>
            <a:off x="11643126" y="-148127"/>
            <a:ext cx="6739165" cy="10583243"/>
          </a:xfrm>
          <a:custGeom>
            <a:rect b="b" l="l" r="r" t="t"/>
            <a:pathLst>
              <a:path extrusionOk="0" h="32986092" w="21004783">
                <a:moveTo>
                  <a:pt x="3160014" y="0"/>
                </a:moveTo>
                <a:lnTo>
                  <a:pt x="0" y="9356090"/>
                </a:lnTo>
                <a:lnTo>
                  <a:pt x="13488924" y="32986092"/>
                </a:lnTo>
                <a:lnTo>
                  <a:pt x="21004783" y="32986092"/>
                </a:lnTo>
                <a:lnTo>
                  <a:pt x="21004783" y="0"/>
                </a:lnTo>
                <a:close/>
              </a:path>
            </a:pathLst>
          </a:custGeom>
          <a:blipFill rotWithShape="1">
            <a:blip r:embed="rId3">
              <a:alphaModFix/>
            </a:blip>
            <a:stretch>
              <a:fillRect b="0" l="-36933" r="-9861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254" name="Google Shape;254;p20"/>
          <p:cNvGrpSpPr/>
          <p:nvPr/>
        </p:nvGrpSpPr>
        <p:grpSpPr>
          <a:xfrm>
            <a:off x="11283787" y="7901367"/>
            <a:ext cx="3142082" cy="2749321"/>
            <a:chOff x="0" y="0"/>
            <a:chExt cx="812800" cy="711200"/>
          </a:xfrm>
        </p:grpSpPr>
        <p:sp>
          <p:nvSpPr>
            <p:cNvPr id="255" name="Google Shape;255;p20"/>
            <p:cNvSpPr/>
            <p:nvPr/>
          </p:nvSpPr>
          <p:spPr>
            <a:xfrm>
              <a:off x="0" y="0"/>
              <a:ext cx="812800" cy="711200"/>
            </a:xfrm>
            <a:custGeom>
              <a:rect b="b" l="l" r="r" t="t"/>
              <a:pathLst>
                <a:path extrusionOk="0" h="711200" w="812800">
                  <a:moveTo>
                    <a:pt x="406400" y="0"/>
                  </a:moveTo>
                  <a:lnTo>
                    <a:pt x="812800" y="711200"/>
                  </a:lnTo>
                  <a:lnTo>
                    <a:pt x="0" y="711200"/>
                  </a:lnTo>
                  <a:lnTo>
                    <a:pt x="406400"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6" name="Google Shape;256;p20"/>
            <p:cNvSpPr txBox="1"/>
            <p:nvPr/>
          </p:nvSpPr>
          <p:spPr>
            <a:xfrm>
              <a:off x="127000" y="292100"/>
              <a:ext cx="558800" cy="368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57" name="Google Shape;257;p20"/>
          <p:cNvGrpSpPr/>
          <p:nvPr/>
        </p:nvGrpSpPr>
        <p:grpSpPr>
          <a:xfrm rot="3614395">
            <a:off x="8046518" y="7898600"/>
            <a:ext cx="11058055" cy="936677"/>
            <a:chOff x="0" y="-38100"/>
            <a:chExt cx="3139792" cy="265958"/>
          </a:xfrm>
        </p:grpSpPr>
        <p:sp>
          <p:nvSpPr>
            <p:cNvPr id="258" name="Google Shape;258;p20"/>
            <p:cNvSpPr/>
            <p:nvPr/>
          </p:nvSpPr>
          <p:spPr>
            <a:xfrm>
              <a:off x="0" y="0"/>
              <a:ext cx="3139792" cy="227858"/>
            </a:xfrm>
            <a:custGeom>
              <a:rect b="b" l="l" r="r" t="t"/>
              <a:pathLst>
                <a:path extrusionOk="0" h="227858" w="3139792">
                  <a:moveTo>
                    <a:pt x="2936592" y="0"/>
                  </a:moveTo>
                  <a:lnTo>
                    <a:pt x="0" y="0"/>
                  </a:lnTo>
                  <a:lnTo>
                    <a:pt x="203200" y="227858"/>
                  </a:lnTo>
                  <a:lnTo>
                    <a:pt x="3139792" y="227858"/>
                  </a:lnTo>
                  <a:lnTo>
                    <a:pt x="2936592"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9" name="Google Shape;259;p20"/>
            <p:cNvSpPr txBox="1"/>
            <p:nvPr/>
          </p:nvSpPr>
          <p:spPr>
            <a:xfrm>
              <a:off x="101600" y="-38100"/>
              <a:ext cx="2936592" cy="2659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60" name="Google Shape;260;p20"/>
          <p:cNvGrpSpPr/>
          <p:nvPr/>
        </p:nvGrpSpPr>
        <p:grpSpPr>
          <a:xfrm rot="-4292735">
            <a:off x="6724145" y="-3084918"/>
            <a:ext cx="7601173" cy="4656785"/>
            <a:chOff x="0" y="-38100"/>
            <a:chExt cx="435643" cy="266892"/>
          </a:xfrm>
        </p:grpSpPr>
        <p:sp>
          <p:nvSpPr>
            <p:cNvPr id="261" name="Google Shape;261;p20"/>
            <p:cNvSpPr/>
            <p:nvPr/>
          </p:nvSpPr>
          <p:spPr>
            <a:xfrm>
              <a:off x="0" y="0"/>
              <a:ext cx="435643" cy="228792"/>
            </a:xfrm>
            <a:custGeom>
              <a:rect b="b" l="l" r="r" t="t"/>
              <a:pathLst>
                <a:path extrusionOk="0" h="228792" w="435643">
                  <a:moveTo>
                    <a:pt x="203200" y="0"/>
                  </a:moveTo>
                  <a:lnTo>
                    <a:pt x="435643" y="0"/>
                  </a:lnTo>
                  <a:lnTo>
                    <a:pt x="232443" y="228792"/>
                  </a:lnTo>
                  <a:lnTo>
                    <a:pt x="0" y="228792"/>
                  </a:lnTo>
                  <a:lnTo>
                    <a:pt x="203200"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2" name="Google Shape;262;p20"/>
            <p:cNvSpPr txBox="1"/>
            <p:nvPr/>
          </p:nvSpPr>
          <p:spPr>
            <a:xfrm>
              <a:off x="101600" y="-38100"/>
              <a:ext cx="232443" cy="26689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63" name="Google Shape;263;p20"/>
          <p:cNvGrpSpPr/>
          <p:nvPr/>
        </p:nvGrpSpPr>
        <p:grpSpPr>
          <a:xfrm rot="3614395">
            <a:off x="5409025" y="4792066"/>
            <a:ext cx="14583244" cy="936677"/>
            <a:chOff x="0" y="-38100"/>
            <a:chExt cx="4140724" cy="265958"/>
          </a:xfrm>
        </p:grpSpPr>
        <p:sp>
          <p:nvSpPr>
            <p:cNvPr id="264" name="Google Shape;264;p20"/>
            <p:cNvSpPr/>
            <p:nvPr/>
          </p:nvSpPr>
          <p:spPr>
            <a:xfrm>
              <a:off x="0" y="0"/>
              <a:ext cx="4140724" cy="227858"/>
            </a:xfrm>
            <a:custGeom>
              <a:rect b="b" l="l" r="r" t="t"/>
              <a:pathLst>
                <a:path extrusionOk="0" h="227858" w="4140724">
                  <a:moveTo>
                    <a:pt x="3937524" y="0"/>
                  </a:moveTo>
                  <a:lnTo>
                    <a:pt x="0" y="0"/>
                  </a:lnTo>
                  <a:lnTo>
                    <a:pt x="203200" y="227858"/>
                  </a:lnTo>
                  <a:lnTo>
                    <a:pt x="4140724" y="227858"/>
                  </a:lnTo>
                  <a:lnTo>
                    <a:pt x="3937524"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5" name="Google Shape;265;p20"/>
            <p:cNvSpPr txBox="1"/>
            <p:nvPr/>
          </p:nvSpPr>
          <p:spPr>
            <a:xfrm>
              <a:off x="101600" y="-38100"/>
              <a:ext cx="3937524" cy="2659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66" name="Google Shape;266;p20"/>
          <p:cNvGrpSpPr/>
          <p:nvPr/>
        </p:nvGrpSpPr>
        <p:grpSpPr>
          <a:xfrm rot="-7180252">
            <a:off x="10459960" y="5975693"/>
            <a:ext cx="1329005" cy="641905"/>
            <a:chOff x="0" y="-38100"/>
            <a:chExt cx="812800" cy="392580"/>
          </a:xfrm>
        </p:grpSpPr>
        <p:sp>
          <p:nvSpPr>
            <p:cNvPr id="267" name="Google Shape;267;p20"/>
            <p:cNvSpPr/>
            <p:nvPr/>
          </p:nvSpPr>
          <p:spPr>
            <a:xfrm>
              <a:off x="0" y="0"/>
              <a:ext cx="812800" cy="354480"/>
            </a:xfrm>
            <a:custGeom>
              <a:rect b="b" l="l" r="r" t="t"/>
              <a:pathLst>
                <a:path extrusionOk="0" h="354480" w="812800">
                  <a:moveTo>
                    <a:pt x="609600" y="0"/>
                  </a:moveTo>
                  <a:lnTo>
                    <a:pt x="0" y="0"/>
                  </a:lnTo>
                  <a:lnTo>
                    <a:pt x="203200" y="354480"/>
                  </a:lnTo>
                  <a:lnTo>
                    <a:pt x="812800" y="354480"/>
                  </a:lnTo>
                  <a:lnTo>
                    <a:pt x="609600"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8" name="Google Shape;268;p20"/>
            <p:cNvSpPr txBox="1"/>
            <p:nvPr/>
          </p:nvSpPr>
          <p:spPr>
            <a:xfrm>
              <a:off x="101600" y="-38100"/>
              <a:ext cx="609600" cy="39258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69" name="Google Shape;269;p20"/>
          <p:cNvGrpSpPr/>
          <p:nvPr/>
        </p:nvGrpSpPr>
        <p:grpSpPr>
          <a:xfrm rot="-7180252">
            <a:off x="11095884" y="7093059"/>
            <a:ext cx="1329005" cy="641905"/>
            <a:chOff x="0" y="-38100"/>
            <a:chExt cx="812800" cy="392580"/>
          </a:xfrm>
        </p:grpSpPr>
        <p:sp>
          <p:nvSpPr>
            <p:cNvPr id="270" name="Google Shape;270;p20"/>
            <p:cNvSpPr/>
            <p:nvPr/>
          </p:nvSpPr>
          <p:spPr>
            <a:xfrm>
              <a:off x="0" y="0"/>
              <a:ext cx="812800" cy="354480"/>
            </a:xfrm>
            <a:custGeom>
              <a:rect b="b" l="l" r="r" t="t"/>
              <a:pathLst>
                <a:path extrusionOk="0" h="354480" w="812800">
                  <a:moveTo>
                    <a:pt x="609600" y="0"/>
                  </a:moveTo>
                  <a:lnTo>
                    <a:pt x="0" y="0"/>
                  </a:lnTo>
                  <a:lnTo>
                    <a:pt x="203200" y="354480"/>
                  </a:lnTo>
                  <a:lnTo>
                    <a:pt x="812800" y="354480"/>
                  </a:lnTo>
                  <a:lnTo>
                    <a:pt x="609600"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1" name="Google Shape;271;p20"/>
            <p:cNvSpPr txBox="1"/>
            <p:nvPr/>
          </p:nvSpPr>
          <p:spPr>
            <a:xfrm>
              <a:off x="101600" y="-38100"/>
              <a:ext cx="609600" cy="39258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72" name="Google Shape;272;p20"/>
          <p:cNvSpPr txBox="1"/>
          <p:nvPr/>
        </p:nvSpPr>
        <p:spPr>
          <a:xfrm>
            <a:off x="2213482" y="5293707"/>
            <a:ext cx="7081258" cy="727507"/>
          </a:xfrm>
          <a:prstGeom prst="rect">
            <a:avLst/>
          </a:prstGeom>
          <a:noFill/>
          <a:ln>
            <a:noFill/>
          </a:ln>
        </p:spPr>
        <p:txBody>
          <a:bodyPr anchorCtr="0" anchor="t" bIns="0" lIns="0" spcFirstLastPara="1" rIns="0" wrap="square" tIns="0">
            <a:spAutoFit/>
          </a:bodyPr>
          <a:lstStyle/>
          <a:p>
            <a:pPr indent="0" lvl="0" marL="0" marR="0" rtl="0" algn="l">
              <a:lnSpc>
                <a:spcPct val="77030"/>
              </a:lnSpc>
              <a:spcBef>
                <a:spcPts val="0"/>
              </a:spcBef>
              <a:spcAft>
                <a:spcPts val="0"/>
              </a:spcAft>
              <a:buClr>
                <a:srgbClr val="000000"/>
              </a:buClr>
              <a:buSzPts val="6600"/>
              <a:buFont typeface="Arial"/>
              <a:buNone/>
            </a:pPr>
            <a:r>
              <a:rPr b="1" i="0" lang="es-ES" sz="6600" u="none" cap="none" strike="noStrike">
                <a:solidFill>
                  <a:srgbClr val="000000"/>
                </a:solidFill>
                <a:latin typeface="Poppins"/>
                <a:ea typeface="Poppins"/>
                <a:cs typeface="Poppins"/>
                <a:sym typeface="Poppins"/>
              </a:rPr>
              <a:t>Condado LINN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2d524315979_0_0"/>
          <p:cNvSpPr/>
          <p:nvPr/>
        </p:nvSpPr>
        <p:spPr>
          <a:xfrm>
            <a:off x="2986321" y="3835592"/>
            <a:ext cx="1096897" cy="1044794"/>
          </a:xfrm>
          <a:custGeom>
            <a:rect b="b" l="l" r="r" t="t"/>
            <a:pathLst>
              <a:path extrusionOk="0" h="1044794" w="1096897">
                <a:moveTo>
                  <a:pt x="0" y="0"/>
                </a:moveTo>
                <a:lnTo>
                  <a:pt x="1096897" y="0"/>
                </a:lnTo>
                <a:lnTo>
                  <a:pt x="1096897" y="1044795"/>
                </a:lnTo>
                <a:lnTo>
                  <a:pt x="0" y="104479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8" name="Google Shape;278;g2d524315979_0_0"/>
          <p:cNvSpPr txBox="1"/>
          <p:nvPr/>
        </p:nvSpPr>
        <p:spPr>
          <a:xfrm>
            <a:off x="3493775" y="969310"/>
            <a:ext cx="10872600" cy="692700"/>
          </a:xfrm>
          <a:prstGeom prst="rect">
            <a:avLst/>
          </a:prstGeom>
          <a:noFill/>
          <a:ln>
            <a:noFill/>
          </a:ln>
        </p:spPr>
        <p:txBody>
          <a:bodyPr anchorCtr="0" anchor="t" bIns="0" lIns="0" spcFirstLastPara="1" rIns="0" wrap="square" tIns="0">
            <a:spAutoFit/>
          </a:bodyPr>
          <a:lstStyle/>
          <a:p>
            <a:pPr indent="0" lvl="0" marL="0" marR="0" rtl="0" algn="ctr">
              <a:lnSpc>
                <a:spcPct val="114977"/>
              </a:lnSpc>
              <a:spcBef>
                <a:spcPts val="0"/>
              </a:spcBef>
              <a:spcAft>
                <a:spcPts val="0"/>
              </a:spcAft>
              <a:buClr>
                <a:srgbClr val="000000"/>
              </a:buClr>
              <a:buSzPts val="4500"/>
              <a:buFont typeface="Arial"/>
              <a:buNone/>
            </a:pPr>
            <a:r>
              <a:rPr b="1" i="0" lang="es-ES" sz="4500" u="none" cap="none" strike="noStrike">
                <a:solidFill>
                  <a:srgbClr val="000000"/>
                </a:solidFill>
                <a:latin typeface="Poppins"/>
                <a:ea typeface="Poppins"/>
                <a:cs typeface="Poppins"/>
                <a:sym typeface="Poppins"/>
              </a:rPr>
              <a:t>Análisis Temporal</a:t>
            </a:r>
            <a:endParaRPr b="0" i="0" sz="1400" u="none" cap="none" strike="noStrike">
              <a:solidFill>
                <a:srgbClr val="000000"/>
              </a:solidFill>
              <a:latin typeface="Arial"/>
              <a:ea typeface="Arial"/>
              <a:cs typeface="Arial"/>
              <a:sym typeface="Arial"/>
            </a:endParaRPr>
          </a:p>
        </p:txBody>
      </p:sp>
      <p:sp>
        <p:nvSpPr>
          <p:cNvPr id="279" name="Google Shape;279;g2d524315979_0_0"/>
          <p:cNvSpPr txBox="1"/>
          <p:nvPr/>
        </p:nvSpPr>
        <p:spPr>
          <a:xfrm>
            <a:off x="1077434" y="5837498"/>
            <a:ext cx="4914600" cy="461700"/>
          </a:xfrm>
          <a:prstGeom prst="rect">
            <a:avLst/>
          </a:prstGeom>
          <a:noFill/>
          <a:ln>
            <a:noFill/>
          </a:ln>
        </p:spPr>
        <p:txBody>
          <a:bodyPr anchorCtr="0" anchor="t" bIns="0" lIns="0" spcFirstLastPara="1" rIns="0" wrap="square" tIns="0">
            <a:spAutoFit/>
          </a:bodyPr>
          <a:lstStyle/>
          <a:p>
            <a:pPr indent="0" lvl="0" marL="0" marR="0" rtl="0" algn="ctr">
              <a:lnSpc>
                <a:spcPct val="115005"/>
              </a:lnSpc>
              <a:spcBef>
                <a:spcPts val="0"/>
              </a:spcBef>
              <a:spcAft>
                <a:spcPts val="0"/>
              </a:spcAft>
              <a:buClr>
                <a:srgbClr val="000000"/>
              </a:buClr>
              <a:buSzPts val="2999"/>
              <a:buFont typeface="Arial"/>
              <a:buNone/>
            </a:pPr>
            <a:r>
              <a:rPr b="1" i="0" lang="es-ES" sz="2999" u="none" cap="none" strike="noStrike">
                <a:solidFill>
                  <a:srgbClr val="FFFFFF"/>
                </a:solidFill>
                <a:latin typeface="Poppins"/>
                <a:ea typeface="Poppins"/>
                <a:cs typeface="Poppins"/>
                <a:sym typeface="Poppins"/>
              </a:rPr>
              <a:t>Data-driven Decisions</a:t>
            </a:r>
            <a:endParaRPr b="0" i="0" sz="1400" u="none" cap="none" strike="noStrike">
              <a:solidFill>
                <a:srgbClr val="000000"/>
              </a:solidFill>
              <a:latin typeface="Arial"/>
              <a:ea typeface="Arial"/>
              <a:cs typeface="Arial"/>
              <a:sym typeface="Arial"/>
            </a:endParaRPr>
          </a:p>
        </p:txBody>
      </p:sp>
      <p:sp>
        <p:nvSpPr>
          <p:cNvPr id="280" name="Google Shape;280;g2d524315979_0_0"/>
          <p:cNvSpPr txBox="1"/>
          <p:nvPr/>
        </p:nvSpPr>
        <p:spPr>
          <a:xfrm>
            <a:off x="13292672" y="5837498"/>
            <a:ext cx="2913000" cy="461700"/>
          </a:xfrm>
          <a:prstGeom prst="rect">
            <a:avLst/>
          </a:prstGeom>
          <a:noFill/>
          <a:ln>
            <a:noFill/>
          </a:ln>
        </p:spPr>
        <p:txBody>
          <a:bodyPr anchorCtr="0" anchor="t" bIns="0" lIns="0" spcFirstLastPara="1" rIns="0" wrap="square" tIns="0">
            <a:spAutoFit/>
          </a:bodyPr>
          <a:lstStyle/>
          <a:p>
            <a:pPr indent="0" lvl="0" marL="0" marR="0" rtl="0" algn="ctr">
              <a:lnSpc>
                <a:spcPct val="115005"/>
              </a:lnSpc>
              <a:spcBef>
                <a:spcPts val="0"/>
              </a:spcBef>
              <a:spcAft>
                <a:spcPts val="0"/>
              </a:spcAft>
              <a:buClr>
                <a:srgbClr val="000000"/>
              </a:buClr>
              <a:buSzPts val="2999"/>
              <a:buFont typeface="Arial"/>
              <a:buNone/>
            </a:pPr>
            <a:r>
              <a:rPr b="1" i="0" lang="es-ES" sz="2999" u="none" cap="none" strike="noStrike">
                <a:solidFill>
                  <a:srgbClr val="FFFFFF"/>
                </a:solidFill>
                <a:latin typeface="Poppins"/>
                <a:ea typeface="Poppins"/>
                <a:cs typeface="Poppins"/>
                <a:sym typeface="Poppins"/>
              </a:rPr>
              <a:t>Visualization</a:t>
            </a:r>
            <a:endParaRPr b="0" i="0" sz="1400" u="none" cap="none" strike="noStrike">
              <a:solidFill>
                <a:srgbClr val="000000"/>
              </a:solidFill>
              <a:latin typeface="Arial"/>
              <a:ea typeface="Arial"/>
              <a:cs typeface="Arial"/>
              <a:sym typeface="Arial"/>
            </a:endParaRPr>
          </a:p>
        </p:txBody>
      </p:sp>
      <p:grpSp>
        <p:nvGrpSpPr>
          <p:cNvPr id="281" name="Google Shape;281;g2d524315979_0_0"/>
          <p:cNvGrpSpPr/>
          <p:nvPr/>
        </p:nvGrpSpPr>
        <p:grpSpPr>
          <a:xfrm rot="3614490">
            <a:off x="15642094" y="3305434"/>
            <a:ext cx="6062035" cy="513763"/>
            <a:chOff x="0" y="-38100"/>
            <a:chExt cx="3139792" cy="266100"/>
          </a:xfrm>
        </p:grpSpPr>
        <p:sp>
          <p:nvSpPr>
            <p:cNvPr id="282" name="Google Shape;282;g2d524315979_0_0"/>
            <p:cNvSpPr/>
            <p:nvPr/>
          </p:nvSpPr>
          <p:spPr>
            <a:xfrm>
              <a:off x="0" y="0"/>
              <a:ext cx="3139792" cy="227858"/>
            </a:xfrm>
            <a:custGeom>
              <a:rect b="b" l="l" r="r" t="t"/>
              <a:pathLst>
                <a:path extrusionOk="0" h="227858" w="3139792">
                  <a:moveTo>
                    <a:pt x="2936592" y="0"/>
                  </a:moveTo>
                  <a:lnTo>
                    <a:pt x="0" y="0"/>
                  </a:lnTo>
                  <a:lnTo>
                    <a:pt x="203200" y="227858"/>
                  </a:lnTo>
                  <a:lnTo>
                    <a:pt x="3139792" y="227858"/>
                  </a:lnTo>
                  <a:lnTo>
                    <a:pt x="2936592"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3" name="Google Shape;283;g2d524315979_0_0"/>
            <p:cNvSpPr txBox="1"/>
            <p:nvPr/>
          </p:nvSpPr>
          <p:spPr>
            <a:xfrm>
              <a:off x="101600" y="-38100"/>
              <a:ext cx="2936700" cy="2661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84" name="Google Shape;284;g2d524315979_0_0"/>
          <p:cNvGrpSpPr/>
          <p:nvPr/>
        </p:nvGrpSpPr>
        <p:grpSpPr>
          <a:xfrm rot="-1795516">
            <a:off x="17264789" y="-2296447"/>
            <a:ext cx="3826012" cy="3918741"/>
            <a:chOff x="0" y="-38100"/>
            <a:chExt cx="830765" cy="850900"/>
          </a:xfrm>
        </p:grpSpPr>
        <p:sp>
          <p:nvSpPr>
            <p:cNvPr id="285" name="Google Shape;285;g2d524315979_0_0"/>
            <p:cNvSpPr/>
            <p:nvPr/>
          </p:nvSpPr>
          <p:spPr>
            <a:xfrm>
              <a:off x="0" y="0"/>
              <a:ext cx="830765" cy="812800"/>
            </a:xfrm>
            <a:custGeom>
              <a:rect b="b" l="l" r="r" t="t"/>
              <a:pathLst>
                <a:path extrusionOk="0" h="812800" w="830765">
                  <a:moveTo>
                    <a:pt x="0" y="0"/>
                  </a:moveTo>
                  <a:lnTo>
                    <a:pt x="830765" y="0"/>
                  </a:lnTo>
                  <a:lnTo>
                    <a:pt x="830765" y="812800"/>
                  </a:lnTo>
                  <a:lnTo>
                    <a:pt x="0" y="81280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6" name="Google Shape;286;g2d524315979_0_0"/>
            <p:cNvSpPr txBox="1"/>
            <p:nvPr/>
          </p:nvSpPr>
          <p:spPr>
            <a:xfrm>
              <a:off x="0" y="-38100"/>
              <a:ext cx="830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87" name="Google Shape;287;g2d524315979_0_0"/>
          <p:cNvGrpSpPr/>
          <p:nvPr/>
        </p:nvGrpSpPr>
        <p:grpSpPr>
          <a:xfrm rot="3614490">
            <a:off x="14299053" y="1425186"/>
            <a:ext cx="7586132" cy="513763"/>
            <a:chOff x="0" y="-38100"/>
            <a:chExt cx="3929188" cy="266100"/>
          </a:xfrm>
        </p:grpSpPr>
        <p:sp>
          <p:nvSpPr>
            <p:cNvPr id="288" name="Google Shape;288;g2d524315979_0_0"/>
            <p:cNvSpPr/>
            <p:nvPr/>
          </p:nvSpPr>
          <p:spPr>
            <a:xfrm>
              <a:off x="0" y="0"/>
              <a:ext cx="3929188" cy="227858"/>
            </a:xfrm>
            <a:custGeom>
              <a:rect b="b" l="l" r="r" t="t"/>
              <a:pathLst>
                <a:path extrusionOk="0" h="227858" w="3929188">
                  <a:moveTo>
                    <a:pt x="3725988" y="0"/>
                  </a:moveTo>
                  <a:lnTo>
                    <a:pt x="0" y="0"/>
                  </a:lnTo>
                  <a:lnTo>
                    <a:pt x="203200" y="227858"/>
                  </a:lnTo>
                  <a:lnTo>
                    <a:pt x="3929188" y="227858"/>
                  </a:lnTo>
                  <a:lnTo>
                    <a:pt x="3725988"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9" name="Google Shape;289;g2d524315979_0_0"/>
            <p:cNvSpPr txBox="1"/>
            <p:nvPr/>
          </p:nvSpPr>
          <p:spPr>
            <a:xfrm>
              <a:off x="101600" y="-38100"/>
              <a:ext cx="3726000" cy="2661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90" name="Google Shape;290;g2d524315979_0_0"/>
          <p:cNvGrpSpPr/>
          <p:nvPr/>
        </p:nvGrpSpPr>
        <p:grpSpPr>
          <a:xfrm rot="-3617492">
            <a:off x="-2915547" y="-2343708"/>
            <a:ext cx="3826045" cy="3918776"/>
            <a:chOff x="0" y="-38100"/>
            <a:chExt cx="830765" cy="850900"/>
          </a:xfrm>
        </p:grpSpPr>
        <p:sp>
          <p:nvSpPr>
            <p:cNvPr id="291" name="Google Shape;291;g2d524315979_0_0"/>
            <p:cNvSpPr/>
            <p:nvPr/>
          </p:nvSpPr>
          <p:spPr>
            <a:xfrm>
              <a:off x="0" y="0"/>
              <a:ext cx="830765" cy="812800"/>
            </a:xfrm>
            <a:custGeom>
              <a:rect b="b" l="l" r="r" t="t"/>
              <a:pathLst>
                <a:path extrusionOk="0" h="812800" w="830765">
                  <a:moveTo>
                    <a:pt x="0" y="0"/>
                  </a:moveTo>
                  <a:lnTo>
                    <a:pt x="830765" y="0"/>
                  </a:lnTo>
                  <a:lnTo>
                    <a:pt x="830765" y="812800"/>
                  </a:lnTo>
                  <a:lnTo>
                    <a:pt x="0" y="81280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2" name="Google Shape;292;g2d524315979_0_0"/>
            <p:cNvSpPr txBox="1"/>
            <p:nvPr/>
          </p:nvSpPr>
          <p:spPr>
            <a:xfrm>
              <a:off x="0" y="-38100"/>
              <a:ext cx="830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93" name="Google Shape;293;g2d524315979_0_0"/>
          <p:cNvGrpSpPr/>
          <p:nvPr/>
        </p:nvGrpSpPr>
        <p:grpSpPr>
          <a:xfrm rot="7182724">
            <a:off x="-2426255" y="2756406"/>
            <a:ext cx="4800106" cy="527665"/>
            <a:chOff x="0" y="-38100"/>
            <a:chExt cx="2357911" cy="259200"/>
          </a:xfrm>
        </p:grpSpPr>
        <p:sp>
          <p:nvSpPr>
            <p:cNvPr id="294" name="Google Shape;294;g2d524315979_0_0"/>
            <p:cNvSpPr/>
            <p:nvPr/>
          </p:nvSpPr>
          <p:spPr>
            <a:xfrm>
              <a:off x="0" y="0"/>
              <a:ext cx="2357911" cy="220984"/>
            </a:xfrm>
            <a:custGeom>
              <a:rect b="b" l="l" r="r" t="t"/>
              <a:pathLst>
                <a:path extrusionOk="0" h="220984" w="2357911">
                  <a:moveTo>
                    <a:pt x="203200" y="0"/>
                  </a:moveTo>
                  <a:lnTo>
                    <a:pt x="2357911" y="0"/>
                  </a:lnTo>
                  <a:lnTo>
                    <a:pt x="2154711" y="220984"/>
                  </a:lnTo>
                  <a:lnTo>
                    <a:pt x="0" y="220984"/>
                  </a:lnTo>
                  <a:lnTo>
                    <a:pt x="203200"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5" name="Google Shape;295;g2d524315979_0_0"/>
            <p:cNvSpPr txBox="1"/>
            <p:nvPr/>
          </p:nvSpPr>
          <p:spPr>
            <a:xfrm>
              <a:off x="101600" y="-38100"/>
              <a:ext cx="2154600" cy="2592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96" name="Google Shape;296;g2d524315979_0_0"/>
          <p:cNvGrpSpPr/>
          <p:nvPr/>
        </p:nvGrpSpPr>
        <p:grpSpPr>
          <a:xfrm rot="7182654">
            <a:off x="-3458253" y="1398054"/>
            <a:ext cx="7451099" cy="504202"/>
            <a:chOff x="0" y="-38100"/>
            <a:chExt cx="3830457" cy="259200"/>
          </a:xfrm>
        </p:grpSpPr>
        <p:sp>
          <p:nvSpPr>
            <p:cNvPr id="297" name="Google Shape;297;g2d524315979_0_0"/>
            <p:cNvSpPr/>
            <p:nvPr/>
          </p:nvSpPr>
          <p:spPr>
            <a:xfrm>
              <a:off x="0" y="0"/>
              <a:ext cx="3830457" cy="220984"/>
            </a:xfrm>
            <a:custGeom>
              <a:rect b="b" l="l" r="r" t="t"/>
              <a:pathLst>
                <a:path extrusionOk="0" h="220984" w="3830457">
                  <a:moveTo>
                    <a:pt x="203200" y="0"/>
                  </a:moveTo>
                  <a:lnTo>
                    <a:pt x="3830457" y="0"/>
                  </a:lnTo>
                  <a:lnTo>
                    <a:pt x="3627257" y="220984"/>
                  </a:lnTo>
                  <a:lnTo>
                    <a:pt x="0" y="220984"/>
                  </a:lnTo>
                  <a:lnTo>
                    <a:pt x="203200"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8" name="Google Shape;298;g2d524315979_0_0"/>
            <p:cNvSpPr txBox="1"/>
            <p:nvPr/>
          </p:nvSpPr>
          <p:spPr>
            <a:xfrm>
              <a:off x="101600" y="-38100"/>
              <a:ext cx="3627300" cy="2592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99" name="Google Shape;299;g2d524315979_0_0"/>
          <p:cNvSpPr txBox="1"/>
          <p:nvPr/>
        </p:nvSpPr>
        <p:spPr>
          <a:xfrm>
            <a:off x="10695922" y="1964771"/>
            <a:ext cx="7521000" cy="76038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2600"/>
              <a:buFont typeface="Arial"/>
              <a:buNone/>
            </a:pPr>
            <a:r>
              <a:rPr b="0" i="0" lang="es-ES" sz="2600" u="none" cap="none" strike="noStrike">
                <a:solidFill>
                  <a:srgbClr val="000000"/>
                </a:solidFill>
                <a:latin typeface="Poppins"/>
                <a:ea typeface="Poppins"/>
                <a:cs typeface="Poppins"/>
                <a:sym typeface="Poppins"/>
              </a:rPr>
              <a:t>Tendencias:</a:t>
            </a:r>
            <a:endParaRPr b="0" i="0" sz="1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600"/>
              <a:buFont typeface="Arial"/>
              <a:buChar char="•"/>
            </a:pPr>
            <a:r>
              <a:rPr b="0" i="0" lang="es-ES" sz="2600" u="none" cap="none" strike="noStrike">
                <a:solidFill>
                  <a:srgbClr val="000000"/>
                </a:solidFill>
                <a:latin typeface="Poppins"/>
                <a:ea typeface="Poppins"/>
                <a:cs typeface="Poppins"/>
                <a:sym typeface="Poppins"/>
              </a:rPr>
              <a:t>Crecimiento sostenido: $2.0M → $3.48M+</a:t>
            </a:r>
            <a:endParaRPr b="0" i="0" sz="1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600"/>
              <a:buFont typeface="Arial"/>
              <a:buChar char="•"/>
            </a:pPr>
            <a:r>
              <a:rPr b="0" i="0" lang="es-ES" sz="2600" u="none" cap="none" strike="noStrike">
                <a:solidFill>
                  <a:srgbClr val="000000"/>
                </a:solidFill>
                <a:latin typeface="Poppins"/>
                <a:ea typeface="Poppins"/>
                <a:cs typeface="Poppins"/>
                <a:sym typeface="Poppins"/>
              </a:rPr>
              <a:t>Clara tendencia alcista</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600"/>
              <a:buFont typeface="Arial"/>
              <a:buNone/>
            </a:pPr>
            <a:r>
              <a:rPr b="0" i="0" lang="es-ES" sz="2600" u="none" cap="none" strike="noStrike">
                <a:solidFill>
                  <a:srgbClr val="000000"/>
                </a:solidFill>
                <a:latin typeface="Poppins"/>
                <a:ea typeface="Poppins"/>
                <a:cs typeface="Poppins"/>
                <a:sym typeface="Poppins"/>
              </a:rPr>
              <a:t>Estacionalidad:</a:t>
            </a:r>
            <a:endParaRPr b="0" i="0" sz="1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600"/>
              <a:buFont typeface="Arial"/>
              <a:buChar char="•"/>
            </a:pPr>
            <a:r>
              <a:rPr b="0" i="0" lang="es-ES" sz="2600" u="none" cap="none" strike="noStrike">
                <a:solidFill>
                  <a:srgbClr val="000000"/>
                </a:solidFill>
                <a:latin typeface="Poppins"/>
                <a:ea typeface="Poppins"/>
                <a:cs typeface="Poppins"/>
                <a:sym typeface="Poppins"/>
              </a:rPr>
              <a:t>Picos: Oct-Nov</a:t>
            </a:r>
            <a:endParaRPr b="0" i="0" sz="1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600"/>
              <a:buFont typeface="Arial"/>
              <a:buChar char="•"/>
            </a:pPr>
            <a:r>
              <a:rPr b="0" i="0" lang="es-ES" sz="2600" u="none" cap="none" strike="noStrike">
                <a:solidFill>
                  <a:srgbClr val="000000"/>
                </a:solidFill>
                <a:latin typeface="Poppins"/>
                <a:ea typeface="Poppins"/>
                <a:cs typeface="Poppins"/>
                <a:sym typeface="Poppins"/>
              </a:rPr>
              <a:t>Valles: Ene-Feb</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600"/>
              <a:buFont typeface="Arial"/>
              <a:buNone/>
            </a:pPr>
            <a:r>
              <a:rPr b="0" i="0" lang="es-ES" sz="2600" u="none" cap="none" strike="noStrike">
                <a:solidFill>
                  <a:srgbClr val="000000"/>
                </a:solidFill>
                <a:latin typeface="Poppins"/>
                <a:ea typeface="Poppins"/>
                <a:cs typeface="Poppins"/>
                <a:sym typeface="Poppins"/>
              </a:rPr>
              <a:t>COVID &amp; Post:</a:t>
            </a:r>
            <a:endParaRPr b="0" i="0" sz="1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600"/>
              <a:buFont typeface="Arial"/>
              <a:buChar char="•"/>
            </a:pPr>
            <a:r>
              <a:rPr b="0" i="0" lang="es-ES" sz="2600" u="none" cap="none" strike="noStrike">
                <a:solidFill>
                  <a:srgbClr val="000000"/>
                </a:solidFill>
                <a:latin typeface="Poppins"/>
                <a:ea typeface="Poppins"/>
                <a:cs typeface="Poppins"/>
                <a:sym typeface="Poppins"/>
              </a:rPr>
              <a:t>No se percibe algún impacto del COVID en las ventas este condado. El gráfico es muy parecido para el año anterior y posterior.</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600"/>
              <a:buFont typeface="Arial"/>
              <a:buNone/>
            </a:pPr>
            <a:r>
              <a:rPr b="0" i="0" lang="es-ES" sz="2600" u="none" cap="none" strike="noStrike">
                <a:solidFill>
                  <a:srgbClr val="000000"/>
                </a:solidFill>
                <a:latin typeface="Poppins"/>
                <a:ea typeface="Poppins"/>
                <a:cs typeface="Poppins"/>
                <a:sym typeface="Poppins"/>
              </a:rPr>
              <a:t>Volatilidad:</a:t>
            </a:r>
            <a:endParaRPr b="0" i="0" sz="1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600"/>
              <a:buFont typeface="Arial"/>
              <a:buChar char="•"/>
            </a:pPr>
            <a:r>
              <a:rPr b="0" i="0" lang="es-ES" sz="2600" u="none" cap="none" strike="noStrike">
                <a:solidFill>
                  <a:srgbClr val="000000"/>
                </a:solidFill>
                <a:latin typeface="Poppins"/>
                <a:ea typeface="Poppins"/>
                <a:cs typeface="Poppins"/>
                <a:sym typeface="Poppins"/>
              </a:rPr>
              <a:t>Aumenta en últimos años</a:t>
            </a:r>
            <a:endParaRPr b="0" i="0" sz="1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000000"/>
              </a:buClr>
              <a:buSzPts val="2600"/>
              <a:buFont typeface="Arial"/>
              <a:buChar char="•"/>
            </a:pPr>
            <a:r>
              <a:rPr b="0" i="0" lang="es-ES" sz="2600" u="none" cap="none" strike="noStrike">
                <a:solidFill>
                  <a:srgbClr val="000000"/>
                </a:solidFill>
                <a:latin typeface="Poppins"/>
                <a:ea typeface="Poppins"/>
                <a:cs typeface="Poppins"/>
                <a:sym typeface="Poppins"/>
              </a:rPr>
              <a:t>Mayores fluctuaciones apartir 2022</a:t>
            </a:r>
            <a:endParaRPr b="0" i="0" sz="1400" u="none" cap="none" strike="noStrike">
              <a:solidFill>
                <a:srgbClr val="000000"/>
              </a:solidFill>
              <a:latin typeface="Arial"/>
              <a:ea typeface="Arial"/>
              <a:cs typeface="Arial"/>
              <a:sym typeface="Arial"/>
            </a:endParaRPr>
          </a:p>
        </p:txBody>
      </p:sp>
      <p:pic>
        <p:nvPicPr>
          <p:cNvPr id="300" name="Google Shape;300;g2d524315979_0_0"/>
          <p:cNvPicPr preferRelativeResize="0"/>
          <p:nvPr/>
        </p:nvPicPr>
        <p:blipFill rotWithShape="1">
          <a:blip r:embed="rId4">
            <a:alphaModFix/>
          </a:blip>
          <a:srcRect b="0" l="0" r="0" t="0"/>
          <a:stretch/>
        </p:blipFill>
        <p:spPr>
          <a:xfrm>
            <a:off x="810200" y="2519375"/>
            <a:ext cx="9550249" cy="6494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g2d524315979_0_27"/>
          <p:cNvSpPr/>
          <p:nvPr/>
        </p:nvSpPr>
        <p:spPr>
          <a:xfrm>
            <a:off x="2986321" y="3835592"/>
            <a:ext cx="1096897" cy="1044794"/>
          </a:xfrm>
          <a:custGeom>
            <a:rect b="b" l="l" r="r" t="t"/>
            <a:pathLst>
              <a:path extrusionOk="0" h="1044794" w="1096897">
                <a:moveTo>
                  <a:pt x="0" y="0"/>
                </a:moveTo>
                <a:lnTo>
                  <a:pt x="1096897" y="0"/>
                </a:lnTo>
                <a:lnTo>
                  <a:pt x="1096897" y="1044795"/>
                </a:lnTo>
                <a:lnTo>
                  <a:pt x="0" y="104479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6" name="Google Shape;306;g2d524315979_0_27"/>
          <p:cNvSpPr txBox="1"/>
          <p:nvPr/>
        </p:nvSpPr>
        <p:spPr>
          <a:xfrm>
            <a:off x="3493775" y="969310"/>
            <a:ext cx="11975700" cy="692700"/>
          </a:xfrm>
          <a:prstGeom prst="rect">
            <a:avLst/>
          </a:prstGeom>
          <a:noFill/>
          <a:ln>
            <a:noFill/>
          </a:ln>
        </p:spPr>
        <p:txBody>
          <a:bodyPr anchorCtr="0" anchor="t" bIns="0" lIns="0" spcFirstLastPara="1" rIns="0" wrap="square" tIns="0">
            <a:spAutoFit/>
          </a:bodyPr>
          <a:lstStyle/>
          <a:p>
            <a:pPr indent="0" lvl="0" marL="0" marR="0" rtl="0" algn="ctr">
              <a:lnSpc>
                <a:spcPct val="114977"/>
              </a:lnSpc>
              <a:spcBef>
                <a:spcPts val="0"/>
              </a:spcBef>
              <a:spcAft>
                <a:spcPts val="0"/>
              </a:spcAft>
              <a:buClr>
                <a:srgbClr val="000000"/>
              </a:buClr>
              <a:buSzPts val="4500"/>
              <a:buFont typeface="Arial"/>
              <a:buNone/>
            </a:pPr>
            <a:r>
              <a:rPr b="1" i="0" lang="es-ES" sz="4500" u="none" cap="none" strike="noStrike">
                <a:solidFill>
                  <a:srgbClr val="000000"/>
                </a:solidFill>
                <a:latin typeface="Poppins"/>
                <a:ea typeface="Poppins"/>
                <a:cs typeface="Poppins"/>
                <a:sym typeface="Poppins"/>
              </a:rPr>
              <a:t>Ventas por tiendas</a:t>
            </a:r>
            <a:endParaRPr b="0" i="0" sz="1400" u="none" cap="none" strike="noStrike">
              <a:solidFill>
                <a:srgbClr val="000000"/>
              </a:solidFill>
              <a:latin typeface="Arial"/>
              <a:ea typeface="Arial"/>
              <a:cs typeface="Arial"/>
              <a:sym typeface="Arial"/>
            </a:endParaRPr>
          </a:p>
        </p:txBody>
      </p:sp>
      <p:sp>
        <p:nvSpPr>
          <p:cNvPr id="307" name="Google Shape;307;g2d524315979_0_27"/>
          <p:cNvSpPr txBox="1"/>
          <p:nvPr/>
        </p:nvSpPr>
        <p:spPr>
          <a:xfrm>
            <a:off x="1077434" y="5837498"/>
            <a:ext cx="4914600" cy="461700"/>
          </a:xfrm>
          <a:prstGeom prst="rect">
            <a:avLst/>
          </a:prstGeom>
          <a:noFill/>
          <a:ln>
            <a:noFill/>
          </a:ln>
        </p:spPr>
        <p:txBody>
          <a:bodyPr anchorCtr="0" anchor="t" bIns="0" lIns="0" spcFirstLastPara="1" rIns="0" wrap="square" tIns="0">
            <a:spAutoFit/>
          </a:bodyPr>
          <a:lstStyle/>
          <a:p>
            <a:pPr indent="0" lvl="0" marL="0" marR="0" rtl="0" algn="ctr">
              <a:lnSpc>
                <a:spcPct val="115005"/>
              </a:lnSpc>
              <a:spcBef>
                <a:spcPts val="0"/>
              </a:spcBef>
              <a:spcAft>
                <a:spcPts val="0"/>
              </a:spcAft>
              <a:buClr>
                <a:srgbClr val="000000"/>
              </a:buClr>
              <a:buSzPts val="2999"/>
              <a:buFont typeface="Arial"/>
              <a:buNone/>
            </a:pPr>
            <a:r>
              <a:rPr b="1" i="0" lang="es-ES" sz="2999" u="none" cap="none" strike="noStrike">
                <a:solidFill>
                  <a:srgbClr val="FFFFFF"/>
                </a:solidFill>
                <a:latin typeface="Poppins"/>
                <a:ea typeface="Poppins"/>
                <a:cs typeface="Poppins"/>
                <a:sym typeface="Poppins"/>
              </a:rPr>
              <a:t>Data-driven Decisions</a:t>
            </a:r>
            <a:endParaRPr b="0" i="0" sz="1400" u="none" cap="none" strike="noStrike">
              <a:solidFill>
                <a:srgbClr val="000000"/>
              </a:solidFill>
              <a:latin typeface="Arial"/>
              <a:ea typeface="Arial"/>
              <a:cs typeface="Arial"/>
              <a:sym typeface="Arial"/>
            </a:endParaRPr>
          </a:p>
        </p:txBody>
      </p:sp>
      <p:sp>
        <p:nvSpPr>
          <p:cNvPr id="308" name="Google Shape;308;g2d524315979_0_27"/>
          <p:cNvSpPr txBox="1"/>
          <p:nvPr/>
        </p:nvSpPr>
        <p:spPr>
          <a:xfrm>
            <a:off x="13292672" y="5837498"/>
            <a:ext cx="2913000" cy="461700"/>
          </a:xfrm>
          <a:prstGeom prst="rect">
            <a:avLst/>
          </a:prstGeom>
          <a:noFill/>
          <a:ln>
            <a:noFill/>
          </a:ln>
        </p:spPr>
        <p:txBody>
          <a:bodyPr anchorCtr="0" anchor="t" bIns="0" lIns="0" spcFirstLastPara="1" rIns="0" wrap="square" tIns="0">
            <a:spAutoFit/>
          </a:bodyPr>
          <a:lstStyle/>
          <a:p>
            <a:pPr indent="0" lvl="0" marL="0" marR="0" rtl="0" algn="ctr">
              <a:lnSpc>
                <a:spcPct val="115005"/>
              </a:lnSpc>
              <a:spcBef>
                <a:spcPts val="0"/>
              </a:spcBef>
              <a:spcAft>
                <a:spcPts val="0"/>
              </a:spcAft>
              <a:buClr>
                <a:srgbClr val="000000"/>
              </a:buClr>
              <a:buSzPts val="2999"/>
              <a:buFont typeface="Arial"/>
              <a:buNone/>
            </a:pPr>
            <a:r>
              <a:rPr b="1" i="0" lang="es-ES" sz="2999" u="none" cap="none" strike="noStrike">
                <a:solidFill>
                  <a:srgbClr val="FFFFFF"/>
                </a:solidFill>
                <a:latin typeface="Poppins"/>
                <a:ea typeface="Poppins"/>
                <a:cs typeface="Poppins"/>
                <a:sym typeface="Poppins"/>
              </a:rPr>
              <a:t>Visualization</a:t>
            </a:r>
            <a:endParaRPr b="0" i="0" sz="1400" u="none" cap="none" strike="noStrike">
              <a:solidFill>
                <a:srgbClr val="000000"/>
              </a:solidFill>
              <a:latin typeface="Arial"/>
              <a:ea typeface="Arial"/>
              <a:cs typeface="Arial"/>
              <a:sym typeface="Arial"/>
            </a:endParaRPr>
          </a:p>
        </p:txBody>
      </p:sp>
      <p:grpSp>
        <p:nvGrpSpPr>
          <p:cNvPr id="309" name="Google Shape;309;g2d524315979_0_27"/>
          <p:cNvGrpSpPr/>
          <p:nvPr/>
        </p:nvGrpSpPr>
        <p:grpSpPr>
          <a:xfrm rot="3614490">
            <a:off x="15642094" y="3305434"/>
            <a:ext cx="6062035" cy="513763"/>
            <a:chOff x="0" y="-38100"/>
            <a:chExt cx="3139792" cy="266100"/>
          </a:xfrm>
        </p:grpSpPr>
        <p:sp>
          <p:nvSpPr>
            <p:cNvPr id="310" name="Google Shape;310;g2d524315979_0_27"/>
            <p:cNvSpPr/>
            <p:nvPr/>
          </p:nvSpPr>
          <p:spPr>
            <a:xfrm>
              <a:off x="0" y="0"/>
              <a:ext cx="3139792" cy="227858"/>
            </a:xfrm>
            <a:custGeom>
              <a:rect b="b" l="l" r="r" t="t"/>
              <a:pathLst>
                <a:path extrusionOk="0" h="227858" w="3139792">
                  <a:moveTo>
                    <a:pt x="2936592" y="0"/>
                  </a:moveTo>
                  <a:lnTo>
                    <a:pt x="0" y="0"/>
                  </a:lnTo>
                  <a:lnTo>
                    <a:pt x="203200" y="227858"/>
                  </a:lnTo>
                  <a:lnTo>
                    <a:pt x="3139792" y="227858"/>
                  </a:lnTo>
                  <a:lnTo>
                    <a:pt x="2936592"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1" name="Google Shape;311;g2d524315979_0_27"/>
            <p:cNvSpPr txBox="1"/>
            <p:nvPr/>
          </p:nvSpPr>
          <p:spPr>
            <a:xfrm>
              <a:off x="101600" y="-38100"/>
              <a:ext cx="2936700" cy="2661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12" name="Google Shape;312;g2d524315979_0_27"/>
          <p:cNvGrpSpPr/>
          <p:nvPr/>
        </p:nvGrpSpPr>
        <p:grpSpPr>
          <a:xfrm rot="-1795516">
            <a:off x="17264789" y="-2296447"/>
            <a:ext cx="3826012" cy="3918741"/>
            <a:chOff x="0" y="-38100"/>
            <a:chExt cx="830765" cy="850900"/>
          </a:xfrm>
        </p:grpSpPr>
        <p:sp>
          <p:nvSpPr>
            <p:cNvPr id="313" name="Google Shape;313;g2d524315979_0_27"/>
            <p:cNvSpPr/>
            <p:nvPr/>
          </p:nvSpPr>
          <p:spPr>
            <a:xfrm>
              <a:off x="0" y="0"/>
              <a:ext cx="830765" cy="812800"/>
            </a:xfrm>
            <a:custGeom>
              <a:rect b="b" l="l" r="r" t="t"/>
              <a:pathLst>
                <a:path extrusionOk="0" h="812800" w="830765">
                  <a:moveTo>
                    <a:pt x="0" y="0"/>
                  </a:moveTo>
                  <a:lnTo>
                    <a:pt x="830765" y="0"/>
                  </a:lnTo>
                  <a:lnTo>
                    <a:pt x="830765" y="812800"/>
                  </a:lnTo>
                  <a:lnTo>
                    <a:pt x="0" y="81280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4" name="Google Shape;314;g2d524315979_0_27"/>
            <p:cNvSpPr txBox="1"/>
            <p:nvPr/>
          </p:nvSpPr>
          <p:spPr>
            <a:xfrm>
              <a:off x="0" y="-38100"/>
              <a:ext cx="830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15" name="Google Shape;315;g2d524315979_0_27"/>
          <p:cNvGrpSpPr/>
          <p:nvPr/>
        </p:nvGrpSpPr>
        <p:grpSpPr>
          <a:xfrm rot="3614490">
            <a:off x="14299053" y="1425186"/>
            <a:ext cx="7586132" cy="513763"/>
            <a:chOff x="0" y="-38100"/>
            <a:chExt cx="3929188" cy="266100"/>
          </a:xfrm>
        </p:grpSpPr>
        <p:sp>
          <p:nvSpPr>
            <p:cNvPr id="316" name="Google Shape;316;g2d524315979_0_27"/>
            <p:cNvSpPr/>
            <p:nvPr/>
          </p:nvSpPr>
          <p:spPr>
            <a:xfrm>
              <a:off x="0" y="0"/>
              <a:ext cx="3929188" cy="227858"/>
            </a:xfrm>
            <a:custGeom>
              <a:rect b="b" l="l" r="r" t="t"/>
              <a:pathLst>
                <a:path extrusionOk="0" h="227858" w="3929188">
                  <a:moveTo>
                    <a:pt x="3725988" y="0"/>
                  </a:moveTo>
                  <a:lnTo>
                    <a:pt x="0" y="0"/>
                  </a:lnTo>
                  <a:lnTo>
                    <a:pt x="203200" y="227858"/>
                  </a:lnTo>
                  <a:lnTo>
                    <a:pt x="3929188" y="227858"/>
                  </a:lnTo>
                  <a:lnTo>
                    <a:pt x="3725988"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7" name="Google Shape;317;g2d524315979_0_27"/>
            <p:cNvSpPr txBox="1"/>
            <p:nvPr/>
          </p:nvSpPr>
          <p:spPr>
            <a:xfrm>
              <a:off x="101600" y="-38100"/>
              <a:ext cx="3726000" cy="2661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18" name="Google Shape;318;g2d524315979_0_27"/>
          <p:cNvGrpSpPr/>
          <p:nvPr/>
        </p:nvGrpSpPr>
        <p:grpSpPr>
          <a:xfrm rot="-3617492">
            <a:off x="-2915547" y="-2343708"/>
            <a:ext cx="3826045" cy="3918776"/>
            <a:chOff x="0" y="-38100"/>
            <a:chExt cx="830765" cy="850900"/>
          </a:xfrm>
        </p:grpSpPr>
        <p:sp>
          <p:nvSpPr>
            <p:cNvPr id="319" name="Google Shape;319;g2d524315979_0_27"/>
            <p:cNvSpPr/>
            <p:nvPr/>
          </p:nvSpPr>
          <p:spPr>
            <a:xfrm>
              <a:off x="0" y="0"/>
              <a:ext cx="830765" cy="812800"/>
            </a:xfrm>
            <a:custGeom>
              <a:rect b="b" l="l" r="r" t="t"/>
              <a:pathLst>
                <a:path extrusionOk="0" h="812800" w="830765">
                  <a:moveTo>
                    <a:pt x="0" y="0"/>
                  </a:moveTo>
                  <a:lnTo>
                    <a:pt x="830765" y="0"/>
                  </a:lnTo>
                  <a:lnTo>
                    <a:pt x="830765" y="812800"/>
                  </a:lnTo>
                  <a:lnTo>
                    <a:pt x="0" y="81280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0" name="Google Shape;320;g2d524315979_0_27"/>
            <p:cNvSpPr txBox="1"/>
            <p:nvPr/>
          </p:nvSpPr>
          <p:spPr>
            <a:xfrm>
              <a:off x="0" y="-38100"/>
              <a:ext cx="830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21" name="Google Shape;321;g2d524315979_0_27"/>
          <p:cNvGrpSpPr/>
          <p:nvPr/>
        </p:nvGrpSpPr>
        <p:grpSpPr>
          <a:xfrm rot="7182724">
            <a:off x="-2426255" y="2756406"/>
            <a:ext cx="4800106" cy="527665"/>
            <a:chOff x="0" y="-38100"/>
            <a:chExt cx="2357911" cy="259200"/>
          </a:xfrm>
        </p:grpSpPr>
        <p:sp>
          <p:nvSpPr>
            <p:cNvPr id="322" name="Google Shape;322;g2d524315979_0_27"/>
            <p:cNvSpPr/>
            <p:nvPr/>
          </p:nvSpPr>
          <p:spPr>
            <a:xfrm>
              <a:off x="0" y="0"/>
              <a:ext cx="2357911" cy="220984"/>
            </a:xfrm>
            <a:custGeom>
              <a:rect b="b" l="l" r="r" t="t"/>
              <a:pathLst>
                <a:path extrusionOk="0" h="220984" w="2357911">
                  <a:moveTo>
                    <a:pt x="203200" y="0"/>
                  </a:moveTo>
                  <a:lnTo>
                    <a:pt x="2357911" y="0"/>
                  </a:lnTo>
                  <a:lnTo>
                    <a:pt x="2154711" y="220984"/>
                  </a:lnTo>
                  <a:lnTo>
                    <a:pt x="0" y="220984"/>
                  </a:lnTo>
                  <a:lnTo>
                    <a:pt x="203200" y="0"/>
                  </a:lnTo>
                  <a:close/>
                </a:path>
              </a:pathLst>
            </a:custGeom>
            <a:solidFill>
              <a:srgbClr val="2B486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3" name="Google Shape;323;g2d524315979_0_27"/>
            <p:cNvSpPr txBox="1"/>
            <p:nvPr/>
          </p:nvSpPr>
          <p:spPr>
            <a:xfrm>
              <a:off x="101600" y="-38100"/>
              <a:ext cx="2154600" cy="2592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24" name="Google Shape;324;g2d524315979_0_27"/>
          <p:cNvGrpSpPr/>
          <p:nvPr/>
        </p:nvGrpSpPr>
        <p:grpSpPr>
          <a:xfrm rot="7182654">
            <a:off x="-3458253" y="1398054"/>
            <a:ext cx="7451099" cy="504202"/>
            <a:chOff x="0" y="-38100"/>
            <a:chExt cx="3830457" cy="259200"/>
          </a:xfrm>
        </p:grpSpPr>
        <p:sp>
          <p:nvSpPr>
            <p:cNvPr id="325" name="Google Shape;325;g2d524315979_0_27"/>
            <p:cNvSpPr/>
            <p:nvPr/>
          </p:nvSpPr>
          <p:spPr>
            <a:xfrm>
              <a:off x="0" y="0"/>
              <a:ext cx="3830457" cy="220984"/>
            </a:xfrm>
            <a:custGeom>
              <a:rect b="b" l="l" r="r" t="t"/>
              <a:pathLst>
                <a:path extrusionOk="0" h="220984" w="3830457">
                  <a:moveTo>
                    <a:pt x="203200" y="0"/>
                  </a:moveTo>
                  <a:lnTo>
                    <a:pt x="3830457" y="0"/>
                  </a:lnTo>
                  <a:lnTo>
                    <a:pt x="3627257" y="220984"/>
                  </a:lnTo>
                  <a:lnTo>
                    <a:pt x="0" y="220984"/>
                  </a:lnTo>
                  <a:lnTo>
                    <a:pt x="203200" y="0"/>
                  </a:lnTo>
                  <a:close/>
                </a:path>
              </a:pathLst>
            </a:custGeom>
            <a:solidFill>
              <a:srgbClr val="0088B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6" name="Google Shape;326;g2d524315979_0_27"/>
            <p:cNvSpPr txBox="1"/>
            <p:nvPr/>
          </p:nvSpPr>
          <p:spPr>
            <a:xfrm>
              <a:off x="101600" y="-38100"/>
              <a:ext cx="3627300" cy="2592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27" name="Google Shape;327;g2d524315979_0_27"/>
          <p:cNvSpPr txBox="1"/>
          <p:nvPr/>
        </p:nvSpPr>
        <p:spPr>
          <a:xfrm>
            <a:off x="10256672" y="2314494"/>
            <a:ext cx="7535100" cy="6310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600"/>
              <a:buFont typeface="Calibri"/>
              <a:buAutoNum type="arabicPeriod"/>
            </a:pPr>
            <a:r>
              <a:rPr b="1" i="0" lang="es-ES" sz="2600" u="none" cap="none" strike="noStrike">
                <a:solidFill>
                  <a:schemeClr val="dk1"/>
                </a:solidFill>
                <a:latin typeface="Poppins"/>
                <a:ea typeface="Poppins"/>
                <a:cs typeface="Poppins"/>
                <a:sym typeface="Poppins"/>
              </a:rPr>
              <a:t>Dominancia del Mercado:</a:t>
            </a:r>
            <a:endParaRPr b="0" i="0" sz="2600" u="none" cap="none" strike="noStrike">
              <a:solidFill>
                <a:schemeClr val="dk1"/>
              </a:solidFill>
              <a:latin typeface="Poppins"/>
              <a:ea typeface="Poppins"/>
              <a:cs typeface="Poppins"/>
              <a:sym typeface="Poppins"/>
            </a:endParaRPr>
          </a:p>
          <a:p>
            <a:pPr indent="-457200" lvl="0" marL="457200" marR="0" rtl="0" algn="just">
              <a:lnSpc>
                <a:spcPct val="100000"/>
              </a:lnSpc>
              <a:spcBef>
                <a:spcPts val="0"/>
              </a:spcBef>
              <a:spcAft>
                <a:spcPts val="0"/>
              </a:spcAft>
              <a:buClr>
                <a:schemeClr val="dk1"/>
              </a:buClr>
              <a:buSzPts val="2600"/>
              <a:buFont typeface="Arial"/>
              <a:buChar char="•"/>
            </a:pPr>
            <a:r>
              <a:rPr b="0" i="0" lang="es-ES" sz="2600" u="none" cap="none" strike="noStrike">
                <a:solidFill>
                  <a:schemeClr val="dk1"/>
                </a:solidFill>
                <a:latin typeface="Poppins"/>
                <a:ea typeface="Poppins"/>
                <a:cs typeface="Poppins"/>
                <a:sym typeface="Poppins"/>
              </a:rPr>
              <a:t>Tres tiendas (BENZ DISTRIBUTING, WILKIE LIQUORS y SAM'S CLUB 8162 / CEDAR RAPIDS) lideran claramente con ventas sobre $1.2M cada una</a:t>
            </a:r>
            <a:endParaRPr b="0" i="0" sz="2600" u="none" cap="none" strike="noStrike">
              <a:solidFill>
                <a:schemeClr val="dk1"/>
              </a:solidFill>
              <a:latin typeface="Poppins"/>
              <a:ea typeface="Poppins"/>
              <a:cs typeface="Poppins"/>
              <a:sym typeface="Poppins"/>
            </a:endParaRPr>
          </a:p>
          <a:p>
            <a:pPr indent="-393700" lvl="0" marL="457200" marR="0" rtl="0" algn="just">
              <a:lnSpc>
                <a:spcPct val="100000"/>
              </a:lnSpc>
              <a:spcBef>
                <a:spcPts val="0"/>
              </a:spcBef>
              <a:spcAft>
                <a:spcPts val="0"/>
              </a:spcAft>
              <a:buClr>
                <a:schemeClr val="dk1"/>
              </a:buClr>
              <a:buSzPts val="2600"/>
              <a:buFont typeface="Poppins"/>
              <a:buChar char="•"/>
            </a:pPr>
            <a:r>
              <a:rPr b="0" i="0" lang="es-ES" sz="2600" u="none" cap="none" strike="noStrike">
                <a:solidFill>
                  <a:schemeClr val="dk1"/>
                </a:solidFill>
                <a:latin typeface="Poppins"/>
                <a:ea typeface="Poppins"/>
                <a:cs typeface="Poppins"/>
                <a:sym typeface="Poppins"/>
              </a:rPr>
              <a:t>Las ventas muestran una disminución gradual</a:t>
            </a:r>
            <a:endParaRPr b="0" i="0" sz="2600" u="none" cap="none" strike="noStrike">
              <a:solidFill>
                <a:schemeClr val="dk1"/>
              </a:solidFill>
              <a:latin typeface="Poppins"/>
              <a:ea typeface="Poppins"/>
              <a:cs typeface="Poppins"/>
              <a:sym typeface="Poppins"/>
            </a:endParaRPr>
          </a:p>
          <a:p>
            <a:pPr indent="0" lvl="0" marL="45720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600"/>
              <a:buFont typeface="Calibri"/>
              <a:buAutoNum type="arabicPeriod" startAt="2"/>
            </a:pPr>
            <a:r>
              <a:rPr b="1" i="0" lang="es-ES" sz="2600" u="none" cap="none" strike="noStrike">
                <a:solidFill>
                  <a:schemeClr val="dk1"/>
                </a:solidFill>
                <a:latin typeface="Poppins"/>
                <a:ea typeface="Poppins"/>
                <a:cs typeface="Poppins"/>
                <a:sym typeface="Poppins"/>
              </a:rPr>
              <a:t>Presencia de Cadenas:</a:t>
            </a:r>
            <a:endParaRPr b="0" i="0" sz="2600" u="none" cap="none" strike="noStrike">
              <a:solidFill>
                <a:schemeClr val="dk1"/>
              </a:solidFill>
              <a:latin typeface="Poppins"/>
              <a:ea typeface="Poppins"/>
              <a:cs typeface="Poppins"/>
              <a:sym typeface="Poppins"/>
            </a:endParaRPr>
          </a:p>
          <a:p>
            <a:pPr indent="-457200" lvl="0" marL="457200" marR="0" rtl="0" algn="just">
              <a:lnSpc>
                <a:spcPct val="100000"/>
              </a:lnSpc>
              <a:spcBef>
                <a:spcPts val="0"/>
              </a:spcBef>
              <a:spcAft>
                <a:spcPts val="0"/>
              </a:spcAft>
              <a:buClr>
                <a:schemeClr val="dk1"/>
              </a:buClr>
              <a:buSzPts val="2600"/>
              <a:buFont typeface="Arial"/>
              <a:buChar char="•"/>
            </a:pPr>
            <a:r>
              <a:rPr b="0" i="0" lang="es-ES" sz="2600" u="none" cap="none" strike="noStrike">
                <a:solidFill>
                  <a:schemeClr val="dk1"/>
                </a:solidFill>
                <a:latin typeface="Poppins"/>
                <a:ea typeface="Poppins"/>
                <a:cs typeface="Poppins"/>
                <a:sym typeface="Poppins"/>
              </a:rPr>
              <a:t>HY-VEE es el jugador dominante con múltiples tiendas en el top 15.</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600"/>
              <a:buFont typeface="Calibri"/>
              <a:buAutoNum type="arabicPeriod" startAt="3"/>
            </a:pPr>
            <a:r>
              <a:rPr b="1" i="0" lang="es-ES" sz="2600" u="none" cap="none" strike="noStrike">
                <a:solidFill>
                  <a:schemeClr val="dk1"/>
                </a:solidFill>
                <a:latin typeface="Poppins"/>
                <a:ea typeface="Poppins"/>
                <a:cs typeface="Poppins"/>
                <a:sym typeface="Poppins"/>
              </a:rPr>
              <a:t>Grandes ventas en la capital:</a:t>
            </a:r>
            <a:endParaRPr b="0" i="0" sz="2600" u="none" cap="none" strike="noStrike">
              <a:solidFill>
                <a:schemeClr val="dk1"/>
              </a:solidFill>
              <a:latin typeface="Poppins"/>
              <a:ea typeface="Poppins"/>
              <a:cs typeface="Poppins"/>
              <a:sym typeface="Poppins"/>
            </a:endParaRPr>
          </a:p>
          <a:p>
            <a:pPr indent="-457200" lvl="0" marL="457200" marR="0" rtl="0" algn="just">
              <a:lnSpc>
                <a:spcPct val="100000"/>
              </a:lnSpc>
              <a:spcBef>
                <a:spcPts val="0"/>
              </a:spcBef>
              <a:spcAft>
                <a:spcPts val="0"/>
              </a:spcAft>
              <a:buClr>
                <a:schemeClr val="dk1"/>
              </a:buClr>
              <a:buSzPts val="2600"/>
              <a:buFont typeface="Arial"/>
              <a:buChar char="•"/>
            </a:pPr>
            <a:r>
              <a:rPr b="0" i="0" lang="es-ES" sz="2600" u="none" cap="none" strike="noStrike">
                <a:solidFill>
                  <a:schemeClr val="dk1"/>
                </a:solidFill>
                <a:latin typeface="Poppins"/>
                <a:ea typeface="Poppins"/>
                <a:cs typeface="Poppins"/>
                <a:sym typeface="Poppins"/>
              </a:rPr>
              <a:t>Se observa que las ventas y las tiendas más rentables en este condado, se concentran principalmente en su capital Cedar Rapids.</a:t>
            </a:r>
            <a:r>
              <a:rPr b="0" i="0" lang="es-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328" name="Google Shape;328;g2d524315979_0_27"/>
          <p:cNvPicPr preferRelativeResize="0"/>
          <p:nvPr/>
        </p:nvPicPr>
        <p:blipFill rotWithShape="1">
          <a:blip r:embed="rId4">
            <a:alphaModFix/>
          </a:blip>
          <a:srcRect b="0" l="0" r="0" t="0"/>
          <a:stretch/>
        </p:blipFill>
        <p:spPr>
          <a:xfrm>
            <a:off x="946550" y="1662000"/>
            <a:ext cx="8906575" cy="7841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CLAUDIA ESTELLA DE LA HOZ GRANADILLO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49e4846-88cf-4894-bf06-ac98d70f27be_Enabled">
    <vt:lpwstr>true</vt:lpwstr>
  </property>
  <property fmtid="{D5CDD505-2E9C-101B-9397-08002B2CF9AE}" pid="3" name="MSIP_Label_349e4846-88cf-4894-bf06-ac98d70f27be_SetDate">
    <vt:lpwstr>2024-10-31T12:58:16Z</vt:lpwstr>
  </property>
  <property fmtid="{D5CDD505-2E9C-101B-9397-08002B2CF9AE}" pid="4" name="MSIP_Label_349e4846-88cf-4894-bf06-ac98d70f27be_Method">
    <vt:lpwstr>Privileged</vt:lpwstr>
  </property>
  <property fmtid="{D5CDD505-2E9C-101B-9397-08002B2CF9AE}" pid="5" name="MSIP_Label_349e4846-88cf-4894-bf06-ac98d70f27be_Name">
    <vt:lpwstr>Pública</vt:lpwstr>
  </property>
  <property fmtid="{D5CDD505-2E9C-101B-9397-08002B2CF9AE}" pid="6" name="MSIP_Label_349e4846-88cf-4894-bf06-ac98d70f27be_SiteId">
    <vt:lpwstr>5fd5460a-b425-49de-9bd0-fcd26270d30c</vt:lpwstr>
  </property>
  <property fmtid="{D5CDD505-2E9C-101B-9397-08002B2CF9AE}" pid="7" name="MSIP_Label_349e4846-88cf-4894-bf06-ac98d70f27be_ActionId">
    <vt:lpwstr>fa33a58e-839e-42a7-bbe6-2fda8b445c11</vt:lpwstr>
  </property>
  <property fmtid="{D5CDD505-2E9C-101B-9397-08002B2CF9AE}" pid="8" name="MSIP_Label_349e4846-88cf-4894-bf06-ac98d70f27be_ContentBits">
    <vt:lpwstr>0</vt:lpwstr>
  </property>
</Properties>
</file>